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31"/>
  </p:notesMasterIdLst>
  <p:sldIdLst>
    <p:sldId id="1187" r:id="rId5"/>
    <p:sldId id="1188" r:id="rId6"/>
    <p:sldId id="1155" r:id="rId7"/>
    <p:sldId id="1161" r:id="rId8"/>
    <p:sldId id="1166" r:id="rId9"/>
    <p:sldId id="1165" r:id="rId10"/>
    <p:sldId id="940" r:id="rId11"/>
    <p:sldId id="1162" r:id="rId12"/>
    <p:sldId id="1163" r:id="rId13"/>
    <p:sldId id="1164" r:id="rId14"/>
    <p:sldId id="875" r:id="rId15"/>
    <p:sldId id="1104" r:id="rId16"/>
    <p:sldId id="1168" r:id="rId17"/>
    <p:sldId id="1172" r:id="rId18"/>
    <p:sldId id="1171" r:id="rId19"/>
    <p:sldId id="1170" r:id="rId20"/>
    <p:sldId id="1173" r:id="rId21"/>
    <p:sldId id="1174" r:id="rId22"/>
    <p:sldId id="1175" r:id="rId23"/>
    <p:sldId id="1177" r:id="rId24"/>
    <p:sldId id="1178" r:id="rId25"/>
    <p:sldId id="1179" r:id="rId26"/>
    <p:sldId id="1182" r:id="rId27"/>
    <p:sldId id="1183" r:id="rId28"/>
    <p:sldId id="1185" r:id="rId29"/>
    <p:sldId id="1186"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3216E-9C09-41C9-A90C-F7D4A819072C}" v="1" dt="2025-02-24T13:40:33.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0"/>
    <p:restoredTop sz="93447" autoAdjust="0"/>
  </p:normalViewPr>
  <p:slideViewPr>
    <p:cSldViewPr snapToGrid="0">
      <p:cViewPr varScale="1">
        <p:scale>
          <a:sx n="107" d="100"/>
          <a:sy n="107" d="100"/>
        </p:scale>
        <p:origin x="52" y="1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James Brown" userId="4af969ae-7569-4321-8c24-4f96c98aff1a" providerId="ADAL" clId="{B603216E-9C09-41C9-A90C-F7D4A819072C}"/>
    <pc:docChg chg="custSel modSld">
      <pc:chgData name="Nicholas James Brown" userId="4af969ae-7569-4321-8c24-4f96c98aff1a" providerId="ADAL" clId="{B603216E-9C09-41C9-A90C-F7D4A819072C}" dt="2025-02-24T13:42:52.602" v="238" actId="403"/>
      <pc:docMkLst>
        <pc:docMk/>
      </pc:docMkLst>
      <pc:sldChg chg="addSp modSp mod">
        <pc:chgData name="Nicholas James Brown" userId="4af969ae-7569-4321-8c24-4f96c98aff1a" providerId="ADAL" clId="{B603216E-9C09-41C9-A90C-F7D4A819072C}" dt="2025-02-24T13:42:52.602" v="238" actId="403"/>
        <pc:sldMkLst>
          <pc:docMk/>
          <pc:sldMk cId="416528996" sldId="1188"/>
        </pc:sldMkLst>
        <pc:spChg chg="add mod">
          <ac:chgData name="Nicholas James Brown" userId="4af969ae-7569-4321-8c24-4f96c98aff1a" providerId="ADAL" clId="{B603216E-9C09-41C9-A90C-F7D4A819072C}" dt="2025-02-24T13:42:52.602" v="238" actId="403"/>
          <ac:spMkLst>
            <pc:docMk/>
            <pc:sldMk cId="416528996" sldId="1188"/>
            <ac:spMk id="2" creationId="{149B6A8D-E4A3-71F8-2F90-2647385EDB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5D749-5BD7-4600-8893-37ACCF4DCE5A}" type="datetimeFigureOut">
              <a:rPr lang="de-DE" smtClean="0"/>
              <a:t>24.02.2025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94424-F469-434F-BBB9-4EEE74269A4E}" type="slidenum">
              <a:rPr lang="de-DE" smtClean="0"/>
              <a:t>‹#›</a:t>
            </a:fld>
            <a:endParaRPr lang="de-DE"/>
          </a:p>
        </p:txBody>
      </p:sp>
    </p:spTree>
    <p:extLst>
      <p:ext uri="{BB962C8B-B14F-4D97-AF65-F5344CB8AC3E}">
        <p14:creationId xmlns:p14="http://schemas.microsoft.com/office/powerpoint/2010/main" val="196249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771C-79E2-5C7A-1485-2490D1729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6883D-825E-47DA-62B5-51EC6D927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D00DC-ED04-1942-37EE-9FFAF96BA5BA}"/>
              </a:ext>
            </a:extLst>
          </p:cNvPr>
          <p:cNvSpPr>
            <a:spLocks noGrp="1"/>
          </p:cNvSpPr>
          <p:nvPr>
            <p:ph type="body" idx="1"/>
          </p:nvPr>
        </p:nvSpPr>
        <p:spPr/>
        <p:txBody>
          <a:bodyPr/>
          <a:lstStyle/>
          <a:p>
            <a:endParaRPr lang="en-GB" sz="1800" b="0" dirty="0">
              <a:effectLst/>
            </a:endParaRPr>
          </a:p>
        </p:txBody>
      </p:sp>
      <p:sp>
        <p:nvSpPr>
          <p:cNvPr id="4" name="Slide Number Placeholder 3">
            <a:extLst>
              <a:ext uri="{FF2B5EF4-FFF2-40B4-BE49-F238E27FC236}">
                <a16:creationId xmlns:a16="http://schemas.microsoft.com/office/drawing/2014/main" id="{4EB7F16A-2F0F-5631-2BC5-968EFFD475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7C9C2-4906-445D-AC33-548C5C503716}"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13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68AA1-7ACB-DFE7-0624-FBF1EC2FF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FC08C-DD4D-C8F8-D0F2-E3A776572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81EC9-CFB3-4CFA-B199-75533D41F1A0}"/>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8965D5F8-9360-A6A8-985B-3963735312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8554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C7716-268C-D8AD-67F5-CAA1C7538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5A9C6-B829-5F53-B083-1F69034E3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548D0-6C88-2ED6-99A5-80424B6A70F8}"/>
              </a:ext>
            </a:extLst>
          </p:cNvPr>
          <p:cNvSpPr>
            <a:spLocks noGrp="1"/>
          </p:cNvSpPr>
          <p:nvPr>
            <p:ph type="body" idx="1"/>
          </p:nvPr>
        </p:nvSpPr>
        <p:spPr/>
        <p:txBody>
          <a:bodyPr/>
          <a:lstStyle/>
          <a:p>
            <a:r>
              <a:rPr lang="en-GB" dirty="0"/>
              <a:t>Using the global test, the network adjustment is deemed a success since the sigma-zero value (1.380) is less than the upper limit (2.114). Due to the high precision of the GNSS baseline measurements, the SU for all coordinates is less than 1 millimetre.</a:t>
            </a:r>
            <a:endParaRPr lang="en-DE" dirty="0"/>
          </a:p>
        </p:txBody>
      </p:sp>
      <p:sp>
        <p:nvSpPr>
          <p:cNvPr id="4" name="Slide Number Placeholder 3">
            <a:extLst>
              <a:ext uri="{FF2B5EF4-FFF2-40B4-BE49-F238E27FC236}">
                <a16:creationId xmlns:a16="http://schemas.microsoft.com/office/drawing/2014/main" id="{49129F9A-1273-2B82-0248-FF9DCA10C089}"/>
              </a:ext>
            </a:extLst>
          </p:cNvPr>
          <p:cNvSpPr>
            <a:spLocks noGrp="1"/>
          </p:cNvSpPr>
          <p:nvPr>
            <p:ph type="sldNum" sz="quarter" idx="5"/>
          </p:nvPr>
        </p:nvSpPr>
        <p:spPr/>
        <p:txBody>
          <a:bodyPr/>
          <a:lstStyle/>
          <a:p>
            <a:fld id="{50A94424-F469-434F-BBB9-4EEE74269A4E}" type="slidenum">
              <a:rPr lang="de-DE" smtClean="0"/>
              <a:t>23</a:t>
            </a:fld>
            <a:endParaRPr lang="de-DE"/>
          </a:p>
        </p:txBody>
      </p:sp>
    </p:spTree>
    <p:extLst>
      <p:ext uri="{BB962C8B-B14F-4D97-AF65-F5344CB8AC3E}">
        <p14:creationId xmlns:p14="http://schemas.microsoft.com/office/powerpoint/2010/main" val="721225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82D1-B41E-5218-0E3C-73F87B5E0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B9A98-D7FC-F58D-587F-AC769599A2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B4C78-58FF-3047-88CE-BF45E63DAC26}"/>
              </a:ext>
            </a:extLst>
          </p:cNvPr>
          <p:cNvSpPr>
            <a:spLocks noGrp="1"/>
          </p:cNvSpPr>
          <p:nvPr>
            <p:ph type="body" idx="1"/>
          </p:nvPr>
        </p:nvSpPr>
        <p:spPr/>
        <p:txBody>
          <a:bodyPr/>
          <a:lstStyle/>
          <a:p>
            <a:r>
              <a:rPr lang="en-GB" dirty="0"/>
              <a:t>In this example, it is assumed that all GNSS observations were taken under the same set of conditions and that these failures are most likely the consequence of over-optimistic measurement precisions, rather than baseline 1 being a gross error. </a:t>
            </a:r>
          </a:p>
          <a:p>
            <a:endParaRPr lang="en-GB" dirty="0"/>
          </a:p>
          <a:p>
            <a:r>
              <a:rPr lang="en-GB" dirty="0"/>
              <a:t>In this case, it is appropriate to modify (i.e. scale) the a-priori uncertainties. As a first attempt to rectify these failures, the sigma zero value (1.380) is used to scale all GNSS measurement uncertainties. </a:t>
            </a:r>
          </a:p>
          <a:p>
            <a:endParaRPr lang="en-GB" dirty="0"/>
          </a:p>
          <a:p>
            <a:r>
              <a:rPr lang="en-GB" dirty="0"/>
              <a:t>This is based on the assumption that all GNSS baselines were derived under the same conditions and there are no gross errors. Following scaling of all measurements, the minimally constrained adjustment produces a new sigma zero value of unity. </a:t>
            </a:r>
          </a:p>
          <a:p>
            <a:endParaRPr lang="en-GB" dirty="0"/>
          </a:p>
          <a:p>
            <a:r>
              <a:rPr lang="en-GB" dirty="0"/>
              <a:t>Repeating the adjustment yields a pass in the global test. </a:t>
            </a:r>
          </a:p>
          <a:p>
            <a:endParaRPr lang="en-GB" dirty="0"/>
          </a:p>
          <a:p>
            <a:r>
              <a:rPr lang="en-GB" dirty="0"/>
              <a:t>However, the Y component of baseline 1 still fails the local test. On close examination, it is identified that baseline 1 is receiving a larger than expected correction in the vertical direction. Upon scaling this baseline’s variance matrix by partial matrix scalars of 1.0, 1.0 and 3.0, corresponding to the east-west, north-south and up axes, the X and Y components now pass the local test and the adjustment yields a sigma zero of 0.691. </a:t>
            </a:r>
          </a:p>
          <a:p>
            <a:endParaRPr lang="en-GB" dirty="0"/>
          </a:p>
          <a:p>
            <a:r>
              <a:rPr lang="en-GB" dirty="0"/>
              <a:t>As the sigma zero value is significantly less than unity, indicating that the system of measurements is more precise than indicated by the supplied uncertainties, it is clear that the problem lies with the estimated precisions of baseline 1. </a:t>
            </a:r>
          </a:p>
          <a:p>
            <a:endParaRPr lang="en-GB" dirty="0"/>
          </a:p>
          <a:p>
            <a:r>
              <a:rPr lang="en-GB" dirty="0"/>
              <a:t>From this analysis, a better way to deal with this problem would be to rescale the variance matrix for baseline 1 by partial matrix scalars of 1.0, 1.0 and 5.0, and to rescale all other baseline variance matrices back to their original values. Re-running the minimally constrained adjustment leads to all GNSS measurements passing the local test, and a sigma zero of 1.139 – which is a much more stable outcome and confirms that the precision for baseline 1 was indeed over optimistic. 95% SU and circular radius values for all marks arising from the minimally constrained GNSS-only adjustment are shown in Table 7. </a:t>
            </a:r>
            <a:endParaRPr lang="en-DE" dirty="0"/>
          </a:p>
        </p:txBody>
      </p:sp>
      <p:sp>
        <p:nvSpPr>
          <p:cNvPr id="4" name="Slide Number Placeholder 3">
            <a:extLst>
              <a:ext uri="{FF2B5EF4-FFF2-40B4-BE49-F238E27FC236}">
                <a16:creationId xmlns:a16="http://schemas.microsoft.com/office/drawing/2014/main" id="{44E063D7-11E3-E425-D3BF-9AC3308677C4}"/>
              </a:ext>
            </a:extLst>
          </p:cNvPr>
          <p:cNvSpPr>
            <a:spLocks noGrp="1"/>
          </p:cNvSpPr>
          <p:nvPr>
            <p:ph type="sldNum" sz="quarter" idx="5"/>
          </p:nvPr>
        </p:nvSpPr>
        <p:spPr/>
        <p:txBody>
          <a:bodyPr/>
          <a:lstStyle/>
          <a:p>
            <a:fld id="{50A94424-F469-434F-BBB9-4EEE74269A4E}" type="slidenum">
              <a:rPr lang="de-DE" smtClean="0"/>
              <a:t>24</a:t>
            </a:fld>
            <a:endParaRPr lang="de-DE"/>
          </a:p>
        </p:txBody>
      </p:sp>
    </p:spTree>
    <p:extLst>
      <p:ext uri="{BB962C8B-B14F-4D97-AF65-F5344CB8AC3E}">
        <p14:creationId xmlns:p14="http://schemas.microsoft.com/office/powerpoint/2010/main" val="25722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B8F77-C607-4413-12E0-0EA27F954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8EE2E-8477-66BF-A741-19D741D96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C87E6-D7BB-B1B9-5D1E-1DF170D11A99}"/>
              </a:ext>
            </a:extLst>
          </p:cNvPr>
          <p:cNvSpPr>
            <a:spLocks noGrp="1"/>
          </p:cNvSpPr>
          <p:nvPr>
            <p:ph type="body" idx="1"/>
          </p:nvPr>
        </p:nvSpPr>
        <p:spPr/>
        <p:txBody>
          <a:bodyPr/>
          <a:lstStyle/>
          <a:p>
            <a:r>
              <a:rPr lang="en-GB" dirty="0"/>
              <a:t>This adjustment yields a pass in the global test and a pass in the local test for all GNSS and terrestrial measurements. As indicated by the lower than expected sigma zero value, many of the terrestrial measurements were better than anticipated. Whilst much time could be spent modifying the a-priori standard deviations to achieve a more stable result, the outcome is within the lower and upper limits and thereby deemed a success. This adjustment yields a pass in the global test and a pass in the local test for all GNSS and terrestrial measurements. As indicated by the lower than expected sigma zero value, many of the terrestrial measurements were better than anticipated. Whilst much time could be spent modifying the a-priori standard deviations to achieve a more stable result, the outcome is within the lower and upper limits and thereby deemed a success. </a:t>
            </a:r>
            <a:endParaRPr lang="en-DE" dirty="0"/>
          </a:p>
        </p:txBody>
      </p:sp>
      <p:sp>
        <p:nvSpPr>
          <p:cNvPr id="4" name="Slide Number Placeholder 3">
            <a:extLst>
              <a:ext uri="{FF2B5EF4-FFF2-40B4-BE49-F238E27FC236}">
                <a16:creationId xmlns:a16="http://schemas.microsoft.com/office/drawing/2014/main" id="{D5DEC0A9-A604-4DE8-FC09-FFA9C8141043}"/>
              </a:ext>
            </a:extLst>
          </p:cNvPr>
          <p:cNvSpPr>
            <a:spLocks noGrp="1"/>
          </p:cNvSpPr>
          <p:nvPr>
            <p:ph type="sldNum" sz="quarter" idx="5"/>
          </p:nvPr>
        </p:nvSpPr>
        <p:spPr/>
        <p:txBody>
          <a:bodyPr/>
          <a:lstStyle/>
          <a:p>
            <a:fld id="{50A94424-F469-434F-BBB9-4EEE74269A4E}" type="slidenum">
              <a:rPr lang="de-DE" smtClean="0"/>
              <a:t>25</a:t>
            </a:fld>
            <a:endParaRPr lang="de-DE"/>
          </a:p>
        </p:txBody>
      </p:sp>
    </p:spTree>
    <p:extLst>
      <p:ext uri="{BB962C8B-B14F-4D97-AF65-F5344CB8AC3E}">
        <p14:creationId xmlns:p14="http://schemas.microsoft.com/office/powerpoint/2010/main" val="167457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71FCC-46DC-9B5D-7D35-6ADE5C2C1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0FF6C9-0373-6D21-AE91-7A786DA0A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B3167D-8866-FE64-53F1-00A6E2AC42D3}"/>
              </a:ext>
            </a:extLst>
          </p:cNvPr>
          <p:cNvSpPr>
            <a:spLocks noGrp="1"/>
          </p:cNvSpPr>
          <p:nvPr>
            <p:ph type="body" idx="1"/>
          </p:nvPr>
        </p:nvSpPr>
        <p:spPr/>
        <p:txBody>
          <a:bodyPr/>
          <a:lstStyle/>
          <a:p>
            <a:r>
              <a:rPr lang="en-GB" dirty="0"/>
              <a:t>This adjustment yields a pass in the global test and a pass in the local test for all GNSS and terrestrial measurements. As indicated by the lower than expected sigma zero value, many of the terrestrial measurements were better than anticipated. Whilst much time could be spent modifying the a-priori standard deviations to achieve a more stable result, the outcome is within the lower and upper limits and thereby deemed a success. This adjustment yields a pass in the global test and a pass in the local test for all GNSS and terrestrial measurements. As indicated by the lower than expected sigma zero value, many of the terrestrial measurements were better than anticipated. Whilst much time could be spent modifying the a-priori standard deviations to achieve a more stable result, the outcome is within the lower and upper limits and thereby deemed a success. </a:t>
            </a:r>
            <a:endParaRPr lang="en-DE" dirty="0"/>
          </a:p>
        </p:txBody>
      </p:sp>
      <p:sp>
        <p:nvSpPr>
          <p:cNvPr id="4" name="Slide Number Placeholder 3">
            <a:extLst>
              <a:ext uri="{FF2B5EF4-FFF2-40B4-BE49-F238E27FC236}">
                <a16:creationId xmlns:a16="http://schemas.microsoft.com/office/drawing/2014/main" id="{6724B501-9982-4F56-A018-AF8D383440EC}"/>
              </a:ext>
            </a:extLst>
          </p:cNvPr>
          <p:cNvSpPr>
            <a:spLocks noGrp="1"/>
          </p:cNvSpPr>
          <p:nvPr>
            <p:ph type="sldNum" sz="quarter" idx="5"/>
          </p:nvPr>
        </p:nvSpPr>
        <p:spPr/>
        <p:txBody>
          <a:bodyPr/>
          <a:lstStyle/>
          <a:p>
            <a:fld id="{50A94424-F469-434F-BBB9-4EEE74269A4E}" type="slidenum">
              <a:rPr lang="de-DE" smtClean="0"/>
              <a:t>26</a:t>
            </a:fld>
            <a:endParaRPr lang="de-DE"/>
          </a:p>
        </p:txBody>
      </p:sp>
    </p:spTree>
    <p:extLst>
      <p:ext uri="{BB962C8B-B14F-4D97-AF65-F5344CB8AC3E}">
        <p14:creationId xmlns:p14="http://schemas.microsoft.com/office/powerpoint/2010/main" val="301636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52D0-27E1-44BA-441A-F3B22116B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625A2-60D9-D530-F1A0-DDA7D4012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786E1-AD73-6272-A8EF-164F734414D1}"/>
              </a:ext>
            </a:extLst>
          </p:cNvPr>
          <p:cNvSpPr>
            <a:spLocks noGrp="1"/>
          </p:cNvSpPr>
          <p:nvPr>
            <p:ph type="body" idx="1"/>
          </p:nvPr>
        </p:nvSpPr>
        <p:spPr/>
        <p:txBody>
          <a:bodyPr/>
          <a:lstStyle/>
          <a:p>
            <a:pPr>
              <a:defRPr/>
            </a:pPr>
            <a:r>
              <a:rPr lang="en-GB">
                <a:cs typeface="Calibri"/>
              </a:rPr>
              <a:t>And now you see that some points have a coordinates in both the regional reference frame (or ITRF) and the national geodetic datums – points with red cross and blue dot.</a:t>
            </a:r>
          </a:p>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BD325EDA-BC92-1276-DB1D-2476EDFF75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925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E7E1B-CDE2-5437-A82F-B5CF963C2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CB5AD-FC21-7EEC-30FC-1A13D8462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03BD3-C90C-49CE-7402-F8751D63C649}"/>
              </a:ext>
            </a:extLst>
          </p:cNvPr>
          <p:cNvSpPr>
            <a:spLocks noGrp="1"/>
          </p:cNvSpPr>
          <p:nvPr>
            <p:ph type="body" idx="1"/>
          </p:nvPr>
        </p:nvSpPr>
        <p:spPr/>
        <p:txBody>
          <a:bodyPr/>
          <a:lstStyle/>
          <a:p>
            <a:pPr>
              <a:defRPr/>
            </a:pPr>
            <a:r>
              <a:rPr lang="en-GB">
                <a:cs typeface="Calibri"/>
              </a:rPr>
              <a:t>And now you see that some points have a coordinates in both the regional reference frame (or ITRF) and the national geodetic datums – points with red cross and blue dot.</a:t>
            </a:r>
          </a:p>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C04A7CA9-45C2-1A44-9662-2A1B2E23B7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926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54956-86E2-D523-8C8C-07C968241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2CDF5-2C09-E033-1516-D46AD91E0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C0C8D-2252-FEBA-20F7-080B5EDC63F0}"/>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0BAB99CF-961F-7BB4-E9CC-F25DB91E22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510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5370C-4E58-C6AE-4311-62EF4B459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D74D0-DC85-0507-F417-F3CFB5126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AD2B4-E886-86A7-25A4-F1A5104CEA85}"/>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9E533974-6E37-D6E0-A230-5E55ACF26D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841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E6440-2ECC-4DF5-F849-A96761C5F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C94AB-BBF2-3DFD-C2AC-D44226B74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24F2D-2EB5-AD2B-67E3-E2E18D4056C4}"/>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069DAB5F-3D23-43A6-098E-1173B69BBC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98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6444E7D7-351A-4B07-9B84-1B9508804EBB}" type="slidenum">
              <a:rPr lang="en-DE" smtClean="0"/>
              <a:t>7</a:t>
            </a:fld>
            <a:endParaRPr lang="en-DE"/>
          </a:p>
        </p:txBody>
      </p:sp>
    </p:spTree>
    <p:extLst>
      <p:ext uri="{BB962C8B-B14F-4D97-AF65-F5344CB8AC3E}">
        <p14:creationId xmlns:p14="http://schemas.microsoft.com/office/powerpoint/2010/main" val="722717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B74B4-E756-7386-8F99-861FC33A5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7C5D8-AAE4-2876-B846-4D5E21E3E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0003F-20FF-A334-C274-986A9E141319}"/>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C99A2D18-2638-1A66-577D-925FB80E99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2665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DACD3-AF85-DACA-AFDE-5A4077B2C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8205D-58E7-08BD-620F-B748E1E10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EA3F4-0FA0-36F4-FFB8-190B149E8C4D}"/>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B961928A-8B44-03E6-1A7E-EB06A5A90C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312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E949-E66C-6D65-6B07-C03889A8E4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D4EA0C0-702E-41D7-F5EA-956F860F3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E2035D0-6280-DE50-5FED-ACED4054E296}"/>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22C90EA2-6FF4-20AE-A4BD-6E655D6F6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4DA8A-46EE-0F9A-6E49-E22735A6455C}"/>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88308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B9ED-11B7-28B1-F9E6-71FC96B5D0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0F9FEB-C51F-21E3-745A-45583CF2EF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6C25F-2936-E26D-2A76-B7A050071F26}"/>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9D09AB3C-28A0-8F76-9D50-8E908FF22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6A08C-2DCD-EA9F-C0FA-BF0B203EA93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52681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24445-20F3-5701-C6BE-847A9CE010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B9FE88-1C31-1405-2153-B27A6C74BB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FB92E6-E142-BBC4-7B31-8F8EDDEA3F63}"/>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65A54E37-F8F0-CC56-B5B8-1922A03BD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94E17-1894-FAE5-D08E-BF115622444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62173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9470-4806-D70B-E842-8490A736B0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963083-674A-454E-2BC1-09C146CED3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81F1C4-BD89-6D90-93C2-D1492D46A6CD}"/>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12EC31F8-B639-3433-C285-1B551C41E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A4C1E-A514-92D3-AD2B-A8969E18DD69}"/>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56398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F759-9603-B017-DFDD-2D1E4A2B465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87ED74-FC58-77B9-E04E-532EF501D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D3F04E-0EFE-64CD-C9A4-F231F25E0A9B}"/>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10E104D7-B698-B365-E1EE-D0ACC383A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A4147-B75A-C434-D02B-67B05DFC8F34}"/>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85382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2244-AFED-321F-2EE9-DFDE1EE9EA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858681-98D5-ADC5-E319-646C9A45B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D35CC83-1DB9-4533-B638-24E4186AE5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03A2C2-DA15-623F-6867-735D2C0D2C6C}"/>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6" name="Footer Placeholder 5">
            <a:extLst>
              <a:ext uri="{FF2B5EF4-FFF2-40B4-BE49-F238E27FC236}">
                <a16:creationId xmlns:a16="http://schemas.microsoft.com/office/drawing/2014/main" id="{2602C742-AF8A-CAD2-6912-D920469E8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61CAF-D8E6-3A47-C2E4-0CCEF406DC7B}"/>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40402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52F5-16A4-055A-0BC4-0F101BBC54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58B834-D7E4-E173-B827-6BB0AE92F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63CA13-A3F5-6A85-2C48-DAC8616314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0C504D-1912-2135-2471-14C919FFC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02FA0F-1A6B-6C42-0C9C-A97235D45C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BFD62B4-A6D5-3A33-CD6E-B4902E7E7228}"/>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8" name="Footer Placeholder 7">
            <a:extLst>
              <a:ext uri="{FF2B5EF4-FFF2-40B4-BE49-F238E27FC236}">
                <a16:creationId xmlns:a16="http://schemas.microsoft.com/office/drawing/2014/main" id="{D13AD64B-B42B-FCA2-F643-F37027688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DE60A-5D77-22CC-0EEE-7418CB09F5DF}"/>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84580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D0E9-BB73-8BA6-A194-A30E61476EA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03D0FA-9787-860B-6C73-77AB351B960A}"/>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4" name="Footer Placeholder 3">
            <a:extLst>
              <a:ext uri="{FF2B5EF4-FFF2-40B4-BE49-F238E27FC236}">
                <a16:creationId xmlns:a16="http://schemas.microsoft.com/office/drawing/2014/main" id="{23A6E05D-EF4B-8DF2-A3A9-C34082CD1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310CE-7DE3-EFB9-046E-EF83797361D6}"/>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39925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93FDA-3CDC-B90E-91C7-3040541AA56E}"/>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3" name="Footer Placeholder 2">
            <a:extLst>
              <a:ext uri="{FF2B5EF4-FFF2-40B4-BE49-F238E27FC236}">
                <a16:creationId xmlns:a16="http://schemas.microsoft.com/office/drawing/2014/main" id="{E19E9B43-7F09-C603-E1E0-B874A52AF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7ECB2-CA81-2A0A-D97C-BD2B0D1578B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10763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917C-8B96-E222-6239-4B8DB0A79A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D7A32EF-5986-5D1A-7995-FA465D2B1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9FBCAA-0810-686F-DF99-C2A958C19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DC2E22-A960-026A-ED70-A34F521ECFEA}"/>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6" name="Footer Placeholder 5">
            <a:extLst>
              <a:ext uri="{FF2B5EF4-FFF2-40B4-BE49-F238E27FC236}">
                <a16:creationId xmlns:a16="http://schemas.microsoft.com/office/drawing/2014/main" id="{03B58E59-7759-0898-1393-E92E2E5E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9F705-85E5-710B-71D8-E796F8756D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88221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F48D-8171-3B9A-2300-E6E1CA6548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7BF843C-052D-5DA4-DF88-6370FF902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593F2-3E57-5DD1-0CDC-F35576B0C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818ED-6620-B58C-457B-B7BEA3800651}"/>
              </a:ext>
            </a:extLst>
          </p:cNvPr>
          <p:cNvSpPr>
            <a:spLocks noGrp="1"/>
          </p:cNvSpPr>
          <p:nvPr>
            <p:ph type="dt" sz="half" idx="10"/>
          </p:nvPr>
        </p:nvSpPr>
        <p:spPr/>
        <p:txBody>
          <a:bodyPr/>
          <a:lstStyle/>
          <a:p>
            <a:fld id="{8832D41C-954B-0D45-A9D4-620FF74F6697}" type="datetimeFigureOut">
              <a:rPr lang="en-US" smtClean="0"/>
              <a:t>2/24/2025</a:t>
            </a:fld>
            <a:endParaRPr lang="en-US"/>
          </a:p>
        </p:txBody>
      </p:sp>
      <p:sp>
        <p:nvSpPr>
          <p:cNvPr id="6" name="Footer Placeholder 5">
            <a:extLst>
              <a:ext uri="{FF2B5EF4-FFF2-40B4-BE49-F238E27FC236}">
                <a16:creationId xmlns:a16="http://schemas.microsoft.com/office/drawing/2014/main" id="{0774434F-B9A1-809C-BA08-6583FFE15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90A88-F2DF-456E-269E-E0DB92BB51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49841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BAD8B-2657-4488-F7BF-B81FE5737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0C774D-D3BC-11DF-7186-0977BF44F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903FF2-D568-4E86-F08C-732B7C3DE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D41C-954B-0D45-A9D4-620FF74F6697}" type="datetimeFigureOut">
              <a:rPr lang="en-US" smtClean="0"/>
              <a:t>2/24/2025</a:t>
            </a:fld>
            <a:endParaRPr lang="en-US"/>
          </a:p>
        </p:txBody>
      </p:sp>
      <p:sp>
        <p:nvSpPr>
          <p:cNvPr id="5" name="Footer Placeholder 4">
            <a:extLst>
              <a:ext uri="{FF2B5EF4-FFF2-40B4-BE49-F238E27FC236}">
                <a16:creationId xmlns:a16="http://schemas.microsoft.com/office/drawing/2014/main" id="{708BC4C4-7272-6D69-CFD7-183B55A51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11B62-87E1-3CD1-E32C-92C5647E6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A56E3-B78D-944B-944D-610C1E980EF6}" type="slidenum">
              <a:rPr lang="en-US" smtClean="0"/>
              <a:t>‹#›</a:t>
            </a:fld>
            <a:endParaRPr lang="en-US"/>
          </a:p>
        </p:txBody>
      </p:sp>
    </p:spTree>
    <p:extLst>
      <p:ext uri="{BB962C8B-B14F-4D97-AF65-F5344CB8AC3E}">
        <p14:creationId xmlns:p14="http://schemas.microsoft.com/office/powerpoint/2010/main" val="41042138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A6A5-394E-6ADC-A450-429EEDD5B8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EE56A5-8201-4726-620D-9068DC05D40D}"/>
              </a:ext>
            </a:extLst>
          </p:cNvPr>
          <p:cNvSpPr/>
          <p:nvPr/>
        </p:nvSpPr>
        <p:spPr>
          <a:xfrm>
            <a:off x="4200525" y="957263"/>
            <a:ext cx="7991475" cy="4500562"/>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191C397-67B0-E50D-7A32-F54AC2577862}"/>
              </a:ext>
            </a:extLst>
          </p:cNvPr>
          <p:cNvSpPr/>
          <p:nvPr/>
        </p:nvSpPr>
        <p:spPr>
          <a:xfrm>
            <a:off x="-1760111" y="145408"/>
            <a:ext cx="7408655" cy="6064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logo of a globe with a circular design&#10;&#10;Description automatically generated">
            <a:extLst>
              <a:ext uri="{FF2B5EF4-FFF2-40B4-BE49-F238E27FC236}">
                <a16:creationId xmlns:a16="http://schemas.microsoft.com/office/drawing/2014/main" id="{DC283F71-96D5-0945-F5C2-871312B4C1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35" y="727393"/>
            <a:ext cx="5420068" cy="4826630"/>
          </a:xfrm>
          <a:prstGeom prst="rect">
            <a:avLst/>
          </a:prstGeom>
        </p:spPr>
      </p:pic>
      <p:sp>
        <p:nvSpPr>
          <p:cNvPr id="5" name="TextBox 4">
            <a:extLst>
              <a:ext uri="{FF2B5EF4-FFF2-40B4-BE49-F238E27FC236}">
                <a16:creationId xmlns:a16="http://schemas.microsoft.com/office/drawing/2014/main" id="{616F4FBA-7B02-F2E8-9E9A-ECD5A5AA9BD6}"/>
              </a:ext>
            </a:extLst>
          </p:cNvPr>
          <p:cNvSpPr txBox="1"/>
          <p:nvPr/>
        </p:nvSpPr>
        <p:spPr>
          <a:xfrm>
            <a:off x="5485981" y="1093806"/>
            <a:ext cx="686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rPr>
              <a:t>UNITED NATIONS GLOBAL GEODETIC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rPr>
              <a:t>CENTRE OF EXCELLENCE</a:t>
            </a:r>
            <a:endParaRPr kumimoji="0" lang="en-US" sz="1050" b="0"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endParaRPr>
          </a:p>
        </p:txBody>
      </p:sp>
      <p:sp>
        <p:nvSpPr>
          <p:cNvPr id="6" name="Rounded Rectangle 9">
            <a:extLst>
              <a:ext uri="{FF2B5EF4-FFF2-40B4-BE49-F238E27FC236}">
                <a16:creationId xmlns:a16="http://schemas.microsoft.com/office/drawing/2014/main" id="{18243CAC-14FE-F046-4EA9-9A553BFD51CF}"/>
              </a:ext>
            </a:extLst>
          </p:cNvPr>
          <p:cNvSpPr/>
          <p:nvPr/>
        </p:nvSpPr>
        <p:spPr>
          <a:xfrm>
            <a:off x="5950744" y="2367991"/>
            <a:ext cx="6001222" cy="2192286"/>
          </a:xfrm>
          <a:prstGeom prst="roundRect">
            <a:avLst>
              <a:gd name="adj" fmla="val 20706"/>
            </a:avLst>
          </a:prstGeom>
          <a:solidFill>
            <a:sysClr val="window" lastClr="FFFFFF"/>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ounded Rectangle 10">
            <a:extLst>
              <a:ext uri="{FF2B5EF4-FFF2-40B4-BE49-F238E27FC236}">
                <a16:creationId xmlns:a16="http://schemas.microsoft.com/office/drawing/2014/main" id="{28E162B8-2BE4-0FC0-B048-FF02599A4CF7}"/>
              </a:ext>
            </a:extLst>
          </p:cNvPr>
          <p:cNvSpPr/>
          <p:nvPr/>
        </p:nvSpPr>
        <p:spPr>
          <a:xfrm>
            <a:off x="6291372" y="2003251"/>
            <a:ext cx="5257800" cy="721082"/>
          </a:xfrm>
          <a:prstGeom prst="roundRect">
            <a:avLst>
              <a:gd name="adj" fmla="val 3046"/>
            </a:avLst>
          </a:prstGeom>
          <a:solidFill>
            <a:srgbClr val="567BBC"/>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MODERNISING GEOSPATIAL REFERENCE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CAPACITY DEVELOPMENT WORKSHOP</a:t>
            </a:r>
            <a:endParaRPr kumimoji="0" lang="en-US"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endParaRPr>
          </a:p>
        </p:txBody>
      </p:sp>
      <p:sp>
        <p:nvSpPr>
          <p:cNvPr id="9" name="TextBox 8">
            <a:extLst>
              <a:ext uri="{FF2B5EF4-FFF2-40B4-BE49-F238E27FC236}">
                <a16:creationId xmlns:a16="http://schemas.microsoft.com/office/drawing/2014/main" id="{963C085A-836F-4AB3-361B-1DF8959AB735}"/>
              </a:ext>
            </a:extLst>
          </p:cNvPr>
          <p:cNvSpPr txBox="1"/>
          <p:nvPr/>
        </p:nvSpPr>
        <p:spPr>
          <a:xfrm>
            <a:off x="6497515" y="2820389"/>
            <a:ext cx="33361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rPr>
              <a:t>What is a geodetic adjustment?</a:t>
            </a:r>
            <a:endParaRPr kumimoji="0" lang="en-GB" sz="6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p:txBody>
      </p:sp>
      <p:sp>
        <p:nvSpPr>
          <p:cNvPr id="12" name="TextBox 11">
            <a:extLst>
              <a:ext uri="{FF2B5EF4-FFF2-40B4-BE49-F238E27FC236}">
                <a16:creationId xmlns:a16="http://schemas.microsoft.com/office/drawing/2014/main" id="{ABF8D975-A86E-0C24-F438-1005443B885E}"/>
              </a:ext>
            </a:extLst>
          </p:cNvPr>
          <p:cNvSpPr txBox="1"/>
          <p:nvPr/>
        </p:nvSpPr>
        <p:spPr>
          <a:xfrm>
            <a:off x="7335408" y="4797609"/>
            <a:ext cx="484115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Day 2, Session 1 </a:t>
            </a:r>
            <a:r>
              <a:rPr kumimoji="0" lang="en-GB"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a:t>
            </a:r>
            <a:r>
              <a:rPr lang="en-GB" kern="1200" dirty="0">
                <a:solidFill>
                  <a:schemeClr val="tx1"/>
                </a:solidFill>
                <a:latin typeface="Arial Narrow" panose="020B0606020202030204" pitchFamily="34" charset="0"/>
                <a:ea typeface="+mn-ea"/>
              </a:rPr>
              <a:t>2</a:t>
            </a:r>
            <a:r>
              <a:rPr kumimoji="0" lang="en-GB"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_1_2]</a:t>
            </a:r>
            <a:endParaRPr kumimoji="0" lang="en-GB" sz="240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p:txBody>
      </p:sp>
      <p:sp>
        <p:nvSpPr>
          <p:cNvPr id="13" name="TextBox 12">
            <a:extLst>
              <a:ext uri="{FF2B5EF4-FFF2-40B4-BE49-F238E27FC236}">
                <a16:creationId xmlns:a16="http://schemas.microsoft.com/office/drawing/2014/main" id="{C938B6D1-ACCE-1361-3B03-38AB835291B0}"/>
              </a:ext>
            </a:extLst>
          </p:cNvPr>
          <p:cNvSpPr txBox="1"/>
          <p:nvPr/>
        </p:nvSpPr>
        <p:spPr>
          <a:xfrm>
            <a:off x="4786516" y="5142262"/>
            <a:ext cx="1309484" cy="312507"/>
          </a:xfrm>
          <a:prstGeom prst="rect">
            <a:avLst/>
          </a:prstGeom>
          <a:noFill/>
        </p:spPr>
        <p:txBody>
          <a:bodyPr wrap="square">
            <a:spAutoFit/>
          </a:bodyPr>
          <a:lstStyle/>
          <a:p>
            <a:r>
              <a:rPr kumimoji="0" lang="en-GB"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HOW</a:t>
            </a:r>
            <a:endParaRPr lang="en-DE" dirty="0"/>
          </a:p>
        </p:txBody>
      </p:sp>
      <p:sp>
        <p:nvSpPr>
          <p:cNvPr id="2" name="TextBox 1">
            <a:extLst>
              <a:ext uri="{FF2B5EF4-FFF2-40B4-BE49-F238E27FC236}">
                <a16:creationId xmlns:a16="http://schemas.microsoft.com/office/drawing/2014/main" id="{79700201-FFFE-E4F9-ED18-8CC494D7354F}"/>
              </a:ext>
            </a:extLst>
          </p:cNvPr>
          <p:cNvSpPr txBox="1"/>
          <p:nvPr/>
        </p:nvSpPr>
        <p:spPr>
          <a:xfrm>
            <a:off x="6497515" y="3716668"/>
            <a:ext cx="4247493" cy="7232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Nicholas Brown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Head of Office, UN-GGCE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DE06A886-CCA5-A7FB-C1A0-D94FCFBB5659}"/>
              </a:ext>
            </a:extLst>
          </p:cNvPr>
          <p:cNvSpPr txBox="1"/>
          <p:nvPr/>
        </p:nvSpPr>
        <p:spPr>
          <a:xfrm>
            <a:off x="301684" y="6053577"/>
            <a:ext cx="11789268" cy="584775"/>
          </a:xfrm>
          <a:prstGeom prst="rect">
            <a:avLst/>
          </a:prstGeom>
          <a:noFill/>
        </p:spPr>
        <p:txBody>
          <a:bodyPr wrap="square">
            <a:spAutoFit/>
          </a:bodyPr>
          <a:lstStyle/>
          <a:p>
            <a:pPr>
              <a:spcBef>
                <a:spcPct val="0"/>
              </a:spcBef>
              <a:defRPr/>
            </a:pP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Acknowledgements</a:t>
            </a:r>
            <a:r>
              <a:rPr lang="en-GB" sz="1600" b="1" dirty="0">
                <a:solidFill>
                  <a:schemeClr val="bg1">
                    <a:lumMod val="50000"/>
                  </a:schemeClr>
                </a:solidFill>
                <a:latin typeface="Arial Narrow" panose="020B0606020202030204" pitchFamily="34" charset="0"/>
              </a:rPr>
              <a:t>: Phil Collier (AUS); Jan Dostal (UN-GGCE); </a:t>
            </a:r>
            <a:r>
              <a:rPr kumimoji="0" lang="en-US"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Roger Fraser (AUS); Intergovernmental Committee on Surveying and Mapping (AUS+NZ)</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a:t>
            </a:r>
          </a:p>
        </p:txBody>
      </p:sp>
    </p:spTree>
    <p:extLst>
      <p:ext uri="{BB962C8B-B14F-4D97-AF65-F5344CB8AC3E}">
        <p14:creationId xmlns:p14="http://schemas.microsoft.com/office/powerpoint/2010/main" val="1702324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29175-A40B-C28C-37B9-49F6311D5B26}"/>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9ABABEC9-539E-5E96-8A94-2697625FB3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77EDE26E-4B74-4A7C-4EF7-E27783869D43}"/>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C1E80F09-19A2-9F69-3811-FE518BAFEDD4}"/>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BB6478C9-2179-5F44-1F0C-84E9696EA4B9}"/>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217DD4EC-C1A3-2B28-2735-CF01E8B9D3A1}"/>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68D7BA26-C603-F34D-9E76-35D76CEAC47E}"/>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Constraining stations</a:t>
            </a:r>
            <a:endParaRPr lang="en-GB" sz="4400" b="1">
              <a:solidFill>
                <a:schemeClr val="bg1"/>
              </a:solidFill>
              <a:latin typeface="Calibri" panose="020F0502020204030204" pitchFamily="34" charset="0"/>
              <a:cs typeface="Calibri" panose="020F0502020204030204" pitchFamily="34" charset="0"/>
            </a:endParaRPr>
          </a:p>
        </p:txBody>
      </p:sp>
      <p:sp>
        <p:nvSpPr>
          <p:cNvPr id="16" name="Content Placeholder 2">
            <a:extLst>
              <a:ext uri="{FF2B5EF4-FFF2-40B4-BE49-F238E27FC236}">
                <a16:creationId xmlns:a16="http://schemas.microsoft.com/office/drawing/2014/main" id="{13F87219-67C4-8200-646C-21449BBA35C1}"/>
              </a:ext>
            </a:extLst>
          </p:cNvPr>
          <p:cNvSpPr txBox="1">
            <a:spLocks/>
          </p:cNvSpPr>
          <p:nvPr/>
        </p:nvSpPr>
        <p:spPr>
          <a:xfrm>
            <a:off x="588811" y="1369940"/>
            <a:ext cx="8829693" cy="4751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DE" sz="1800" b="0" i="0" u="none" strike="noStrike" baseline="0">
              <a:solidFill>
                <a:srgbClr val="000000"/>
              </a:solidFill>
              <a:latin typeface="Calibri" panose="020F0502020204030204" pitchFamily="34" charset="0"/>
            </a:endParaRPr>
          </a:p>
          <a:p>
            <a:pPr marL="342900" indent="-342900" algn="l">
              <a:buFont typeface="Arial" panose="020B0604020202020204" pitchFamily="34" charset="0"/>
              <a:buChar char="•"/>
            </a:pPr>
            <a:r>
              <a:rPr lang="en-GB" b="0" i="0" u="none" strike="noStrike" baseline="0"/>
              <a:t>Link the adjustment to the national geodetic datum</a:t>
            </a:r>
          </a:p>
          <a:p>
            <a:pPr marL="342900" indent="-342900" algn="l">
              <a:buFont typeface="Arial" panose="020B0604020202020204" pitchFamily="34" charset="0"/>
              <a:buChar char="•"/>
            </a:pPr>
            <a:r>
              <a:rPr lang="en-GB" b="0" i="0" u="none" strike="noStrike" baseline="0"/>
              <a:t>Limit propagation of measurement errors</a:t>
            </a:r>
          </a:p>
          <a:p>
            <a:pPr marL="342900" indent="-342900" algn="l">
              <a:buFont typeface="Arial" panose="020B0604020202020204" pitchFamily="34" charset="0"/>
              <a:buChar char="•"/>
            </a:pPr>
            <a:r>
              <a:rPr lang="en-GB" b="0" i="0" u="none" strike="noStrike" baseline="0"/>
              <a:t>Improve precision of adjusted coordinates</a:t>
            </a:r>
          </a:p>
          <a:p>
            <a:pPr marL="342900" indent="-342900" algn="l">
              <a:buFont typeface="Arial" panose="020B0604020202020204" pitchFamily="34" charset="0"/>
              <a:buChar char="•"/>
            </a:pPr>
            <a:r>
              <a:rPr lang="en-GB" b="0" i="0" u="none" strike="noStrike" baseline="0"/>
              <a:t>Will be sourced from the national geodetic adjustment</a:t>
            </a:r>
          </a:p>
          <a:p>
            <a:pPr marL="342900" indent="-342900" algn="l">
              <a:buFont typeface="Arial" panose="020B0604020202020204" pitchFamily="34" charset="0"/>
              <a:buChar char="•"/>
            </a:pPr>
            <a:r>
              <a:rPr lang="en-GB" b="0" i="0" u="none" strike="noStrike" baseline="0"/>
              <a:t>Will be constrained by variances from the national adjustment</a:t>
            </a:r>
          </a:p>
        </p:txBody>
      </p:sp>
    </p:spTree>
    <p:extLst>
      <p:ext uri="{BB962C8B-B14F-4D97-AF65-F5344CB8AC3E}">
        <p14:creationId xmlns:p14="http://schemas.microsoft.com/office/powerpoint/2010/main" val="35508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ihandform: Form 11">
            <a:extLst>
              <a:ext uri="{FF2B5EF4-FFF2-40B4-BE49-F238E27FC236}">
                <a16:creationId xmlns:a16="http://schemas.microsoft.com/office/drawing/2014/main" id="{90612A3F-76E2-4A5F-836F-844720029D37}"/>
              </a:ext>
            </a:extLst>
          </p:cNvPr>
          <p:cNvSpPr/>
          <p:nvPr/>
        </p:nvSpPr>
        <p:spPr>
          <a:xfrm>
            <a:off x="7881059" y="1615691"/>
            <a:ext cx="3777246" cy="3797185"/>
          </a:xfrm>
          <a:custGeom>
            <a:avLst/>
            <a:gdLst>
              <a:gd name="connsiteX0" fmla="*/ 709683 w 3931602"/>
              <a:gd name="connsiteY0" fmla="*/ 532599 h 3797185"/>
              <a:gd name="connsiteX1" fmla="*/ 423080 w 3931602"/>
              <a:gd name="connsiteY1" fmla="*/ 846498 h 3797185"/>
              <a:gd name="connsiteX2" fmla="*/ 382137 w 3931602"/>
              <a:gd name="connsiteY2" fmla="*/ 1255931 h 3797185"/>
              <a:gd name="connsiteX3" fmla="*/ 163773 w 3931602"/>
              <a:gd name="connsiteY3" fmla="*/ 1515238 h 3797185"/>
              <a:gd name="connsiteX4" fmla="*/ 0 w 3931602"/>
              <a:gd name="connsiteY4" fmla="*/ 1883728 h 3797185"/>
              <a:gd name="connsiteX5" fmla="*/ 163773 w 3931602"/>
              <a:gd name="connsiteY5" fmla="*/ 2497877 h 3797185"/>
              <a:gd name="connsiteX6" fmla="*/ 259307 w 3931602"/>
              <a:gd name="connsiteY6" fmla="*/ 3002844 h 3797185"/>
              <a:gd name="connsiteX7" fmla="*/ 614149 w 3931602"/>
              <a:gd name="connsiteY7" fmla="*/ 3330390 h 3797185"/>
              <a:gd name="connsiteX8" fmla="*/ 941695 w 3931602"/>
              <a:gd name="connsiteY8" fmla="*/ 3507811 h 3797185"/>
              <a:gd name="connsiteX9" fmla="*/ 914400 w 3931602"/>
              <a:gd name="connsiteY9" fmla="*/ 3794414 h 3797185"/>
              <a:gd name="connsiteX10" fmla="*/ 1719618 w 3931602"/>
              <a:gd name="connsiteY10" fmla="*/ 3657937 h 3797185"/>
              <a:gd name="connsiteX11" fmla="*/ 2251880 w 3931602"/>
              <a:gd name="connsiteY11" fmla="*/ 3739823 h 3797185"/>
              <a:gd name="connsiteX12" fmla="*/ 2688609 w 3931602"/>
              <a:gd name="connsiteY12" fmla="*/ 3753471 h 3797185"/>
              <a:gd name="connsiteX13" fmla="*/ 3029803 w 3931602"/>
              <a:gd name="connsiteY13" fmla="*/ 3480516 h 3797185"/>
              <a:gd name="connsiteX14" fmla="*/ 3343701 w 3931602"/>
              <a:gd name="connsiteY14" fmla="*/ 3303095 h 3797185"/>
              <a:gd name="connsiteX15" fmla="*/ 3575713 w 3931602"/>
              <a:gd name="connsiteY15" fmla="*/ 3262152 h 3797185"/>
              <a:gd name="connsiteX16" fmla="*/ 3889612 w 3931602"/>
              <a:gd name="connsiteY16" fmla="*/ 2634354 h 3797185"/>
              <a:gd name="connsiteX17" fmla="*/ 3753134 w 3931602"/>
              <a:gd name="connsiteY17" fmla="*/ 2293160 h 3797185"/>
              <a:gd name="connsiteX18" fmla="*/ 3712191 w 3931602"/>
              <a:gd name="connsiteY18" fmla="*/ 1992910 h 3797185"/>
              <a:gd name="connsiteX19" fmla="*/ 3862316 w 3931602"/>
              <a:gd name="connsiteY19" fmla="*/ 1911023 h 3797185"/>
              <a:gd name="connsiteX20" fmla="*/ 3889612 w 3931602"/>
              <a:gd name="connsiteY20" fmla="*/ 1474295 h 3797185"/>
              <a:gd name="connsiteX21" fmla="*/ 3289110 w 3931602"/>
              <a:gd name="connsiteY21" fmla="*/ 1214987 h 3797185"/>
              <a:gd name="connsiteX22" fmla="*/ 3234519 w 3931602"/>
              <a:gd name="connsiteY22" fmla="*/ 669077 h 3797185"/>
              <a:gd name="connsiteX23" fmla="*/ 3084394 w 3931602"/>
              <a:gd name="connsiteY23" fmla="*/ 382474 h 3797185"/>
              <a:gd name="connsiteX24" fmla="*/ 2429301 w 3931602"/>
              <a:gd name="connsiteY24" fmla="*/ 232349 h 3797185"/>
              <a:gd name="connsiteX25" fmla="*/ 1937982 w 3931602"/>
              <a:gd name="connsiteY25" fmla="*/ 337 h 3797185"/>
              <a:gd name="connsiteX26" fmla="*/ 1514901 w 3931602"/>
              <a:gd name="connsiteY26" fmla="*/ 286940 h 3797185"/>
              <a:gd name="connsiteX27" fmla="*/ 1037230 w 3931602"/>
              <a:gd name="connsiteY27" fmla="*/ 409769 h 3797185"/>
              <a:gd name="connsiteX28" fmla="*/ 805218 w 3931602"/>
              <a:gd name="connsiteY28" fmla="*/ 478008 h 3797185"/>
              <a:gd name="connsiteX0" fmla="*/ 555327 w 3777246"/>
              <a:gd name="connsiteY0" fmla="*/ 532599 h 3797185"/>
              <a:gd name="connsiteX1" fmla="*/ 268724 w 3777246"/>
              <a:gd name="connsiteY1" fmla="*/ 846498 h 3797185"/>
              <a:gd name="connsiteX2" fmla="*/ 227781 w 3777246"/>
              <a:gd name="connsiteY2" fmla="*/ 1255931 h 3797185"/>
              <a:gd name="connsiteX3" fmla="*/ 9417 w 3777246"/>
              <a:gd name="connsiteY3" fmla="*/ 1515238 h 3797185"/>
              <a:gd name="connsiteX4" fmla="*/ 36712 w 3777246"/>
              <a:gd name="connsiteY4" fmla="*/ 1911023 h 3797185"/>
              <a:gd name="connsiteX5" fmla="*/ 9417 w 3777246"/>
              <a:gd name="connsiteY5" fmla="*/ 2497877 h 3797185"/>
              <a:gd name="connsiteX6" fmla="*/ 104951 w 3777246"/>
              <a:gd name="connsiteY6" fmla="*/ 3002844 h 3797185"/>
              <a:gd name="connsiteX7" fmla="*/ 459793 w 3777246"/>
              <a:gd name="connsiteY7" fmla="*/ 3330390 h 3797185"/>
              <a:gd name="connsiteX8" fmla="*/ 787339 w 3777246"/>
              <a:gd name="connsiteY8" fmla="*/ 3507811 h 3797185"/>
              <a:gd name="connsiteX9" fmla="*/ 760044 w 3777246"/>
              <a:gd name="connsiteY9" fmla="*/ 3794414 h 3797185"/>
              <a:gd name="connsiteX10" fmla="*/ 1565262 w 3777246"/>
              <a:gd name="connsiteY10" fmla="*/ 3657937 h 3797185"/>
              <a:gd name="connsiteX11" fmla="*/ 2097524 w 3777246"/>
              <a:gd name="connsiteY11" fmla="*/ 3739823 h 3797185"/>
              <a:gd name="connsiteX12" fmla="*/ 2534253 w 3777246"/>
              <a:gd name="connsiteY12" fmla="*/ 3753471 h 3797185"/>
              <a:gd name="connsiteX13" fmla="*/ 2875447 w 3777246"/>
              <a:gd name="connsiteY13" fmla="*/ 3480516 h 3797185"/>
              <a:gd name="connsiteX14" fmla="*/ 3189345 w 3777246"/>
              <a:gd name="connsiteY14" fmla="*/ 3303095 h 3797185"/>
              <a:gd name="connsiteX15" fmla="*/ 3421357 w 3777246"/>
              <a:gd name="connsiteY15" fmla="*/ 3262152 h 3797185"/>
              <a:gd name="connsiteX16" fmla="*/ 3735256 w 3777246"/>
              <a:gd name="connsiteY16" fmla="*/ 2634354 h 3797185"/>
              <a:gd name="connsiteX17" fmla="*/ 3598778 w 3777246"/>
              <a:gd name="connsiteY17" fmla="*/ 2293160 h 3797185"/>
              <a:gd name="connsiteX18" fmla="*/ 3557835 w 3777246"/>
              <a:gd name="connsiteY18" fmla="*/ 1992910 h 3797185"/>
              <a:gd name="connsiteX19" fmla="*/ 3707960 w 3777246"/>
              <a:gd name="connsiteY19" fmla="*/ 1911023 h 3797185"/>
              <a:gd name="connsiteX20" fmla="*/ 3735256 w 3777246"/>
              <a:gd name="connsiteY20" fmla="*/ 1474295 h 3797185"/>
              <a:gd name="connsiteX21" fmla="*/ 3134754 w 3777246"/>
              <a:gd name="connsiteY21" fmla="*/ 1214987 h 3797185"/>
              <a:gd name="connsiteX22" fmla="*/ 3080163 w 3777246"/>
              <a:gd name="connsiteY22" fmla="*/ 669077 h 3797185"/>
              <a:gd name="connsiteX23" fmla="*/ 2930038 w 3777246"/>
              <a:gd name="connsiteY23" fmla="*/ 382474 h 3797185"/>
              <a:gd name="connsiteX24" fmla="*/ 2274945 w 3777246"/>
              <a:gd name="connsiteY24" fmla="*/ 232349 h 3797185"/>
              <a:gd name="connsiteX25" fmla="*/ 1783626 w 3777246"/>
              <a:gd name="connsiteY25" fmla="*/ 337 h 3797185"/>
              <a:gd name="connsiteX26" fmla="*/ 1360545 w 3777246"/>
              <a:gd name="connsiteY26" fmla="*/ 286940 h 3797185"/>
              <a:gd name="connsiteX27" fmla="*/ 882874 w 3777246"/>
              <a:gd name="connsiteY27" fmla="*/ 409769 h 3797185"/>
              <a:gd name="connsiteX28" fmla="*/ 650862 w 3777246"/>
              <a:gd name="connsiteY28" fmla="*/ 478008 h 379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77246" h="3797185">
                <a:moveTo>
                  <a:pt x="555327" y="532599"/>
                </a:moveTo>
                <a:cubicBezTo>
                  <a:pt x="439321" y="629271"/>
                  <a:pt x="323315" y="725943"/>
                  <a:pt x="268724" y="846498"/>
                </a:cubicBezTo>
                <a:cubicBezTo>
                  <a:pt x="214133" y="967053"/>
                  <a:pt x="270999" y="1144474"/>
                  <a:pt x="227781" y="1255931"/>
                </a:cubicBezTo>
                <a:cubicBezTo>
                  <a:pt x="184563" y="1367388"/>
                  <a:pt x="41262" y="1406056"/>
                  <a:pt x="9417" y="1515238"/>
                </a:cubicBezTo>
                <a:cubicBezTo>
                  <a:pt x="-22428" y="1624420"/>
                  <a:pt x="36712" y="1747250"/>
                  <a:pt x="36712" y="1911023"/>
                </a:cubicBezTo>
                <a:cubicBezTo>
                  <a:pt x="36712" y="2074796"/>
                  <a:pt x="-1956" y="2315907"/>
                  <a:pt x="9417" y="2497877"/>
                </a:cubicBezTo>
                <a:cubicBezTo>
                  <a:pt x="20790" y="2679847"/>
                  <a:pt x="29888" y="2864092"/>
                  <a:pt x="104951" y="3002844"/>
                </a:cubicBezTo>
                <a:cubicBezTo>
                  <a:pt x="180014" y="3141596"/>
                  <a:pt x="346062" y="3246229"/>
                  <a:pt x="459793" y="3330390"/>
                </a:cubicBezTo>
                <a:cubicBezTo>
                  <a:pt x="573524" y="3414551"/>
                  <a:pt x="737297" y="3430474"/>
                  <a:pt x="787339" y="3507811"/>
                </a:cubicBezTo>
                <a:cubicBezTo>
                  <a:pt x="837381" y="3585148"/>
                  <a:pt x="630390" y="3769393"/>
                  <a:pt x="760044" y="3794414"/>
                </a:cubicBezTo>
                <a:cubicBezTo>
                  <a:pt x="889698" y="3819435"/>
                  <a:pt x="1342349" y="3667035"/>
                  <a:pt x="1565262" y="3657937"/>
                </a:cubicBezTo>
                <a:cubicBezTo>
                  <a:pt x="1788175" y="3648839"/>
                  <a:pt x="1936026" y="3723901"/>
                  <a:pt x="2097524" y="3739823"/>
                </a:cubicBezTo>
                <a:cubicBezTo>
                  <a:pt x="2259022" y="3755745"/>
                  <a:pt x="2404599" y="3796689"/>
                  <a:pt x="2534253" y="3753471"/>
                </a:cubicBezTo>
                <a:cubicBezTo>
                  <a:pt x="2663907" y="3710253"/>
                  <a:pt x="2766265" y="3555579"/>
                  <a:pt x="2875447" y="3480516"/>
                </a:cubicBezTo>
                <a:cubicBezTo>
                  <a:pt x="2984629" y="3405453"/>
                  <a:pt x="3098360" y="3339489"/>
                  <a:pt x="3189345" y="3303095"/>
                </a:cubicBezTo>
                <a:cubicBezTo>
                  <a:pt x="3280330" y="3266701"/>
                  <a:pt x="3330372" y="3373609"/>
                  <a:pt x="3421357" y="3262152"/>
                </a:cubicBezTo>
                <a:cubicBezTo>
                  <a:pt x="3512342" y="3150695"/>
                  <a:pt x="3705686" y="2795853"/>
                  <a:pt x="3735256" y="2634354"/>
                </a:cubicBezTo>
                <a:cubicBezTo>
                  <a:pt x="3764826" y="2472855"/>
                  <a:pt x="3628348" y="2400067"/>
                  <a:pt x="3598778" y="2293160"/>
                </a:cubicBezTo>
                <a:cubicBezTo>
                  <a:pt x="3569208" y="2186253"/>
                  <a:pt x="3539638" y="2056600"/>
                  <a:pt x="3557835" y="1992910"/>
                </a:cubicBezTo>
                <a:cubicBezTo>
                  <a:pt x="3576032" y="1929221"/>
                  <a:pt x="3678390" y="1997459"/>
                  <a:pt x="3707960" y="1911023"/>
                </a:cubicBezTo>
                <a:cubicBezTo>
                  <a:pt x="3737530" y="1824587"/>
                  <a:pt x="3830790" y="1590301"/>
                  <a:pt x="3735256" y="1474295"/>
                </a:cubicBezTo>
                <a:cubicBezTo>
                  <a:pt x="3639722" y="1358289"/>
                  <a:pt x="3243936" y="1349190"/>
                  <a:pt x="3134754" y="1214987"/>
                </a:cubicBezTo>
                <a:cubicBezTo>
                  <a:pt x="3025572" y="1080784"/>
                  <a:pt x="3114282" y="807829"/>
                  <a:pt x="3080163" y="669077"/>
                </a:cubicBezTo>
                <a:cubicBezTo>
                  <a:pt x="3046044" y="530325"/>
                  <a:pt x="3064241" y="455262"/>
                  <a:pt x="2930038" y="382474"/>
                </a:cubicBezTo>
                <a:cubicBezTo>
                  <a:pt x="2795835" y="309686"/>
                  <a:pt x="2466014" y="296038"/>
                  <a:pt x="2274945" y="232349"/>
                </a:cubicBezTo>
                <a:cubicBezTo>
                  <a:pt x="2083876" y="168660"/>
                  <a:pt x="1936026" y="-8761"/>
                  <a:pt x="1783626" y="337"/>
                </a:cubicBezTo>
                <a:cubicBezTo>
                  <a:pt x="1631226" y="9435"/>
                  <a:pt x="1510670" y="218701"/>
                  <a:pt x="1360545" y="286940"/>
                </a:cubicBezTo>
                <a:cubicBezTo>
                  <a:pt x="1210420" y="355179"/>
                  <a:pt x="1001154" y="377924"/>
                  <a:pt x="882874" y="409769"/>
                </a:cubicBezTo>
                <a:cubicBezTo>
                  <a:pt x="764594" y="441614"/>
                  <a:pt x="707728" y="459811"/>
                  <a:pt x="650862" y="4780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nhaltsplatzhalter 2">
            <a:extLst>
              <a:ext uri="{FF2B5EF4-FFF2-40B4-BE49-F238E27FC236}">
                <a16:creationId xmlns:a16="http://schemas.microsoft.com/office/drawing/2014/main" id="{C2C277F6-FBCD-462A-AF04-295A374DA441}"/>
              </a:ext>
            </a:extLst>
          </p:cNvPr>
          <p:cNvSpPr>
            <a:spLocks noGrp="1"/>
          </p:cNvSpPr>
          <p:nvPr>
            <p:ph idx="1"/>
          </p:nvPr>
        </p:nvSpPr>
        <p:spPr>
          <a:xfrm>
            <a:off x="838200" y="7080013"/>
            <a:ext cx="10515600" cy="4004904"/>
          </a:xfrm>
        </p:spPr>
        <p:txBody>
          <a:bodyPr/>
          <a:lstStyle/>
          <a:p>
            <a:endParaRPr lang="en-GB"/>
          </a:p>
        </p:txBody>
      </p:sp>
      <p:sp>
        <p:nvSpPr>
          <p:cNvPr id="4" name="Ellipse 3">
            <a:extLst>
              <a:ext uri="{FF2B5EF4-FFF2-40B4-BE49-F238E27FC236}">
                <a16:creationId xmlns:a16="http://schemas.microsoft.com/office/drawing/2014/main" id="{A9A1012B-AA92-4CF1-B8A3-34B31248A1BD}"/>
              </a:ext>
            </a:extLst>
          </p:cNvPr>
          <p:cNvSpPr/>
          <p:nvPr/>
        </p:nvSpPr>
        <p:spPr>
          <a:xfrm>
            <a:off x="8421053" y="2078222"/>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lipse 4">
            <a:extLst>
              <a:ext uri="{FF2B5EF4-FFF2-40B4-BE49-F238E27FC236}">
                <a16:creationId xmlns:a16="http://schemas.microsoft.com/office/drawing/2014/main" id="{C16137C1-97B8-4782-B774-00697754AEE5}"/>
              </a:ext>
            </a:extLst>
          </p:cNvPr>
          <p:cNvSpPr/>
          <p:nvPr/>
        </p:nvSpPr>
        <p:spPr>
          <a:xfrm>
            <a:off x="7837621" y="3446637"/>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lipse 5">
            <a:extLst>
              <a:ext uri="{FF2B5EF4-FFF2-40B4-BE49-F238E27FC236}">
                <a16:creationId xmlns:a16="http://schemas.microsoft.com/office/drawing/2014/main" id="{3EA23E1B-C4C8-4B68-94CB-DCD0BC177ED5}"/>
              </a:ext>
            </a:extLst>
          </p:cNvPr>
          <p:cNvSpPr/>
          <p:nvPr/>
        </p:nvSpPr>
        <p:spPr>
          <a:xfrm>
            <a:off x="8536469" y="5314310"/>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lipse 6">
            <a:extLst>
              <a:ext uri="{FF2B5EF4-FFF2-40B4-BE49-F238E27FC236}">
                <a16:creationId xmlns:a16="http://schemas.microsoft.com/office/drawing/2014/main" id="{5B3AE8A0-9070-44D8-A09F-1809327E6512}"/>
              </a:ext>
            </a:extLst>
          </p:cNvPr>
          <p:cNvSpPr/>
          <p:nvPr/>
        </p:nvSpPr>
        <p:spPr>
          <a:xfrm>
            <a:off x="10736033" y="5037754"/>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lipse 7">
            <a:extLst>
              <a:ext uri="{FF2B5EF4-FFF2-40B4-BE49-F238E27FC236}">
                <a16:creationId xmlns:a16="http://schemas.microsoft.com/office/drawing/2014/main" id="{3DD67C3C-4B9C-4FA6-BFE6-6CE0EDC913B1}"/>
              </a:ext>
            </a:extLst>
          </p:cNvPr>
          <p:cNvSpPr/>
          <p:nvPr/>
        </p:nvSpPr>
        <p:spPr>
          <a:xfrm>
            <a:off x="11508180" y="3514876"/>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lipse 8">
            <a:extLst>
              <a:ext uri="{FF2B5EF4-FFF2-40B4-BE49-F238E27FC236}">
                <a16:creationId xmlns:a16="http://schemas.microsoft.com/office/drawing/2014/main" id="{64F9A3A0-2A62-46FF-9E0D-0B11327C1C9C}"/>
              </a:ext>
            </a:extLst>
          </p:cNvPr>
          <p:cNvSpPr/>
          <p:nvPr/>
        </p:nvSpPr>
        <p:spPr>
          <a:xfrm>
            <a:off x="10660970" y="1913833"/>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eck 9">
            <a:extLst>
              <a:ext uri="{FF2B5EF4-FFF2-40B4-BE49-F238E27FC236}">
                <a16:creationId xmlns:a16="http://schemas.microsoft.com/office/drawing/2014/main" id="{E834B936-9512-44D3-BF4A-BED73AA893E9}"/>
              </a:ext>
            </a:extLst>
          </p:cNvPr>
          <p:cNvSpPr/>
          <p:nvPr/>
        </p:nvSpPr>
        <p:spPr>
          <a:xfrm>
            <a:off x="491738" y="1494461"/>
            <a:ext cx="6721712" cy="830997"/>
          </a:xfrm>
          <a:prstGeom prst="rect">
            <a:avLst/>
          </a:prstGeom>
        </p:spPr>
        <p:txBody>
          <a:bodyPr wrap="none">
            <a:spAutoFit/>
          </a:bodyPr>
          <a:lstStyle/>
          <a:p>
            <a:r>
              <a:rPr lang="en-GB" sz="2400">
                <a:latin typeface="Arial" panose="020B0604020202020204" pitchFamily="34" charset="0"/>
                <a:cs typeface="Arial" panose="020B0604020202020204" pitchFamily="34" charset="0"/>
              </a:rPr>
              <a:t>Start and end point are the same - closed circle.</a:t>
            </a:r>
          </a:p>
          <a:p>
            <a:r>
              <a:rPr lang="en-GB" sz="2400">
                <a:latin typeface="Arial" panose="020B0604020202020204" pitchFamily="34" charset="0"/>
                <a:cs typeface="Arial" panose="020B0604020202020204" pitchFamily="34" charset="0"/>
              </a:rPr>
              <a:t>Therefore, the sum of height differences is zero!</a:t>
            </a:r>
          </a:p>
        </p:txBody>
      </p:sp>
      <p:sp>
        <p:nvSpPr>
          <p:cNvPr id="13" name="Textfeld 12">
            <a:extLst>
              <a:ext uri="{FF2B5EF4-FFF2-40B4-BE49-F238E27FC236}">
                <a16:creationId xmlns:a16="http://schemas.microsoft.com/office/drawing/2014/main" id="{EFB696CC-5020-425E-9830-5BE755EA903A}"/>
              </a:ext>
            </a:extLst>
          </p:cNvPr>
          <p:cNvSpPr txBox="1"/>
          <p:nvPr/>
        </p:nvSpPr>
        <p:spPr>
          <a:xfrm>
            <a:off x="8461406" y="2228278"/>
            <a:ext cx="426720" cy="584775"/>
          </a:xfrm>
          <a:prstGeom prst="rect">
            <a:avLst/>
          </a:prstGeom>
          <a:noFill/>
        </p:spPr>
        <p:txBody>
          <a:bodyPr wrap="none" rtlCol="0">
            <a:spAutoFit/>
          </a:bodyPr>
          <a:lstStyle/>
          <a:p>
            <a:r>
              <a:rPr lang="en-GB" sz="3200"/>
              <a:t>A</a:t>
            </a:r>
          </a:p>
        </p:txBody>
      </p:sp>
      <p:sp>
        <p:nvSpPr>
          <p:cNvPr id="14" name="Textfeld 13">
            <a:extLst>
              <a:ext uri="{FF2B5EF4-FFF2-40B4-BE49-F238E27FC236}">
                <a16:creationId xmlns:a16="http://schemas.microsoft.com/office/drawing/2014/main" id="{74F0F22C-5E9B-4292-9A74-C674507ABDC9}"/>
              </a:ext>
            </a:extLst>
          </p:cNvPr>
          <p:cNvSpPr txBox="1"/>
          <p:nvPr/>
        </p:nvSpPr>
        <p:spPr>
          <a:xfrm>
            <a:off x="8756869" y="4593982"/>
            <a:ext cx="426720" cy="584775"/>
          </a:xfrm>
          <a:prstGeom prst="rect">
            <a:avLst/>
          </a:prstGeom>
          <a:noFill/>
        </p:spPr>
        <p:txBody>
          <a:bodyPr wrap="none" rtlCol="0">
            <a:spAutoFit/>
          </a:bodyPr>
          <a:lstStyle/>
          <a:p>
            <a:r>
              <a:rPr lang="en-GB" sz="3200"/>
              <a:t>C</a:t>
            </a:r>
          </a:p>
        </p:txBody>
      </p:sp>
      <p:sp>
        <p:nvSpPr>
          <p:cNvPr id="15" name="Textfeld 14">
            <a:extLst>
              <a:ext uri="{FF2B5EF4-FFF2-40B4-BE49-F238E27FC236}">
                <a16:creationId xmlns:a16="http://schemas.microsoft.com/office/drawing/2014/main" id="{7EB04A9D-C98A-4C7F-AD06-3D88C4B58236}"/>
              </a:ext>
            </a:extLst>
          </p:cNvPr>
          <p:cNvSpPr txBox="1"/>
          <p:nvPr/>
        </p:nvSpPr>
        <p:spPr>
          <a:xfrm>
            <a:off x="10396678" y="4368569"/>
            <a:ext cx="361894" cy="584775"/>
          </a:xfrm>
          <a:prstGeom prst="rect">
            <a:avLst/>
          </a:prstGeom>
          <a:noFill/>
        </p:spPr>
        <p:txBody>
          <a:bodyPr wrap="square" rtlCol="0">
            <a:spAutoFit/>
          </a:bodyPr>
          <a:lstStyle/>
          <a:p>
            <a:r>
              <a:rPr lang="en-GB" sz="3200"/>
              <a:t>D</a:t>
            </a:r>
          </a:p>
        </p:txBody>
      </p:sp>
      <p:sp>
        <p:nvSpPr>
          <p:cNvPr id="16" name="Textfeld 15">
            <a:extLst>
              <a:ext uri="{FF2B5EF4-FFF2-40B4-BE49-F238E27FC236}">
                <a16:creationId xmlns:a16="http://schemas.microsoft.com/office/drawing/2014/main" id="{190BBB71-366F-41DB-932C-9C2C18DAA699}"/>
              </a:ext>
            </a:extLst>
          </p:cNvPr>
          <p:cNvSpPr txBox="1"/>
          <p:nvPr/>
        </p:nvSpPr>
        <p:spPr>
          <a:xfrm>
            <a:off x="10902270" y="3306601"/>
            <a:ext cx="404278" cy="584775"/>
          </a:xfrm>
          <a:prstGeom prst="rect">
            <a:avLst/>
          </a:prstGeom>
          <a:noFill/>
        </p:spPr>
        <p:txBody>
          <a:bodyPr wrap="none" rtlCol="0">
            <a:spAutoFit/>
          </a:bodyPr>
          <a:lstStyle/>
          <a:p>
            <a:r>
              <a:rPr lang="en-GB" sz="3200"/>
              <a:t>E</a:t>
            </a:r>
          </a:p>
        </p:txBody>
      </p:sp>
      <p:sp>
        <p:nvSpPr>
          <p:cNvPr id="17" name="Textfeld 16">
            <a:extLst>
              <a:ext uri="{FF2B5EF4-FFF2-40B4-BE49-F238E27FC236}">
                <a16:creationId xmlns:a16="http://schemas.microsoft.com/office/drawing/2014/main" id="{533BCE9A-499A-4CBB-A5B8-6B30A2F32ABD}"/>
              </a:ext>
            </a:extLst>
          </p:cNvPr>
          <p:cNvSpPr txBox="1"/>
          <p:nvPr/>
        </p:nvSpPr>
        <p:spPr>
          <a:xfrm>
            <a:off x="10310630" y="1981068"/>
            <a:ext cx="399468" cy="584775"/>
          </a:xfrm>
          <a:prstGeom prst="rect">
            <a:avLst/>
          </a:prstGeom>
          <a:noFill/>
        </p:spPr>
        <p:txBody>
          <a:bodyPr wrap="none" rtlCol="0">
            <a:spAutoFit/>
          </a:bodyPr>
          <a:lstStyle/>
          <a:p>
            <a:r>
              <a:rPr lang="en-GB" sz="3200"/>
              <a:t>F</a:t>
            </a:r>
          </a:p>
        </p:txBody>
      </p:sp>
      <p:sp>
        <p:nvSpPr>
          <p:cNvPr id="18" name="Textfeld 17">
            <a:extLst>
              <a:ext uri="{FF2B5EF4-FFF2-40B4-BE49-F238E27FC236}">
                <a16:creationId xmlns:a16="http://schemas.microsoft.com/office/drawing/2014/main" id="{607BCAEB-EE4B-46B9-82C3-A13AB08A1E3B}"/>
              </a:ext>
            </a:extLst>
          </p:cNvPr>
          <p:cNvSpPr txBox="1"/>
          <p:nvPr/>
        </p:nvSpPr>
        <p:spPr>
          <a:xfrm>
            <a:off x="8069396" y="3268826"/>
            <a:ext cx="426720" cy="584775"/>
          </a:xfrm>
          <a:prstGeom prst="rect">
            <a:avLst/>
          </a:prstGeom>
          <a:noFill/>
        </p:spPr>
        <p:txBody>
          <a:bodyPr wrap="none" rtlCol="0">
            <a:spAutoFit/>
          </a:bodyPr>
          <a:lstStyle/>
          <a:p>
            <a:r>
              <a:rPr lang="en-GB" sz="3200"/>
              <a:t>B</a:t>
            </a:r>
          </a:p>
        </p:txBody>
      </p:sp>
      <p:sp>
        <p:nvSpPr>
          <p:cNvPr id="19" name="Textfeld 18">
            <a:extLst>
              <a:ext uri="{FF2B5EF4-FFF2-40B4-BE49-F238E27FC236}">
                <a16:creationId xmlns:a16="http://schemas.microsoft.com/office/drawing/2014/main" id="{308480B2-AA5C-4B70-A19A-E9A13148111E}"/>
              </a:ext>
            </a:extLst>
          </p:cNvPr>
          <p:cNvSpPr txBox="1"/>
          <p:nvPr/>
        </p:nvSpPr>
        <p:spPr>
          <a:xfrm>
            <a:off x="531312" y="3326379"/>
            <a:ext cx="1770036" cy="2954655"/>
          </a:xfrm>
          <a:prstGeom prst="rect">
            <a:avLst/>
          </a:prstGeom>
          <a:noFill/>
        </p:spPr>
        <p:txBody>
          <a:bodyPr wrap="none" rtlCol="0">
            <a:spAutoFit/>
          </a:bodyPr>
          <a:lstStyle/>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AB</a:t>
            </a:r>
            <a:r>
              <a:rPr lang="en-GB" sz="2400">
                <a:latin typeface="Arial" panose="020B0604020202020204" pitchFamily="34" charset="0"/>
                <a:cs typeface="Arial" panose="020B0604020202020204" pitchFamily="34" charset="0"/>
              </a:rPr>
              <a:t> =  2.45</a:t>
            </a: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BC</a:t>
            </a:r>
            <a:r>
              <a:rPr lang="en-GB" sz="2400">
                <a:solidFill>
                  <a:prstClr val="black"/>
                </a:solidFill>
                <a:latin typeface="Arial" panose="020B0604020202020204" pitchFamily="34" charset="0"/>
                <a:cs typeface="Arial" panose="020B0604020202020204" pitchFamily="34" charset="0"/>
              </a:rPr>
              <a:t> = -1.10</a:t>
            </a:r>
          </a:p>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CD</a:t>
            </a:r>
            <a:r>
              <a:rPr lang="en-GB" sz="2400">
                <a:latin typeface="Arial" panose="020B0604020202020204" pitchFamily="34" charset="0"/>
                <a:cs typeface="Arial" panose="020B0604020202020204" pitchFamily="34" charset="0"/>
              </a:rPr>
              <a:t> =  0.55</a:t>
            </a: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DE </a:t>
            </a:r>
            <a:r>
              <a:rPr lang="en-GB" sz="2400">
                <a:solidFill>
                  <a:prstClr val="black"/>
                </a:solidFill>
                <a:latin typeface="Arial" panose="020B0604020202020204" pitchFamily="34" charset="0"/>
                <a:cs typeface="Arial" panose="020B0604020202020204" pitchFamily="34" charset="0"/>
              </a:rPr>
              <a:t> = 3.80</a:t>
            </a: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EF</a:t>
            </a:r>
            <a:r>
              <a:rPr lang="en-GB" sz="2400">
                <a:solidFill>
                  <a:prstClr val="black"/>
                </a:solidFill>
                <a:latin typeface="Arial" panose="020B0604020202020204" pitchFamily="34" charset="0"/>
                <a:cs typeface="Arial" panose="020B0604020202020204" pitchFamily="34" charset="0"/>
              </a:rPr>
              <a:t> = -4.10</a:t>
            </a:r>
          </a:p>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FA</a:t>
            </a:r>
            <a:r>
              <a:rPr lang="en-GB" sz="2400">
                <a:latin typeface="Arial" panose="020B0604020202020204" pitchFamily="34" charset="0"/>
                <a:cs typeface="Arial" panose="020B0604020202020204" pitchFamily="34" charset="0"/>
              </a:rPr>
              <a:t> = -1.30</a:t>
            </a:r>
            <a:endParaRPr lang="en-GB" sz="2400">
              <a:solidFill>
                <a:prstClr val="black"/>
              </a:solidFill>
              <a:latin typeface="Arial" panose="020B0604020202020204" pitchFamily="34" charset="0"/>
              <a:cs typeface="Arial" panose="020B0604020202020204" pitchFamily="34" charset="0"/>
            </a:endParaRPr>
          </a:p>
          <a:p>
            <a:pPr lvl="0"/>
            <a:endParaRPr lang="en-GB" sz="2400">
              <a:solidFill>
                <a:prstClr val="black"/>
              </a:solidFill>
            </a:endParaRPr>
          </a:p>
          <a:p>
            <a:endParaRPr lang="en-GB"/>
          </a:p>
        </p:txBody>
      </p:sp>
      <p:sp>
        <p:nvSpPr>
          <p:cNvPr id="20" name="Textfeld 19">
            <a:extLst>
              <a:ext uri="{FF2B5EF4-FFF2-40B4-BE49-F238E27FC236}">
                <a16:creationId xmlns:a16="http://schemas.microsoft.com/office/drawing/2014/main" id="{0934D9BE-92EC-40C2-963D-2797512A21FF}"/>
              </a:ext>
            </a:extLst>
          </p:cNvPr>
          <p:cNvSpPr txBox="1"/>
          <p:nvPr/>
        </p:nvSpPr>
        <p:spPr>
          <a:xfrm>
            <a:off x="455277" y="2863810"/>
            <a:ext cx="2307042" cy="461665"/>
          </a:xfrm>
          <a:prstGeom prst="rect">
            <a:avLst/>
          </a:prstGeom>
          <a:noFill/>
        </p:spPr>
        <p:txBody>
          <a:bodyPr wrap="none" rtlCol="0">
            <a:spAutoFit/>
          </a:bodyPr>
          <a:lstStyle/>
          <a:p>
            <a:r>
              <a:rPr lang="en-GB" sz="2400">
                <a:latin typeface="Arial" panose="020B0604020202020204" pitchFamily="34" charset="0"/>
                <a:cs typeface="Arial" panose="020B0604020202020204" pitchFamily="34" charset="0"/>
              </a:rPr>
              <a:t>Measurements:</a:t>
            </a:r>
          </a:p>
        </p:txBody>
      </p:sp>
      <p:sp>
        <p:nvSpPr>
          <p:cNvPr id="21" name="Rechteck 20">
            <a:extLst>
              <a:ext uri="{FF2B5EF4-FFF2-40B4-BE49-F238E27FC236}">
                <a16:creationId xmlns:a16="http://schemas.microsoft.com/office/drawing/2014/main" id="{FA369EB4-1C49-4E16-8C01-BFA13AA0E009}"/>
              </a:ext>
            </a:extLst>
          </p:cNvPr>
          <p:cNvSpPr/>
          <p:nvPr/>
        </p:nvSpPr>
        <p:spPr>
          <a:xfrm>
            <a:off x="2840548" y="3949425"/>
            <a:ext cx="1282723" cy="830997"/>
          </a:xfrm>
          <a:prstGeom prst="rect">
            <a:avLst/>
          </a:prstGeom>
        </p:spPr>
        <p:txBody>
          <a:bodyPr wrap="none">
            <a:spAutoFit/>
          </a:bodyPr>
          <a:lstStyle/>
          <a:p>
            <a:r>
              <a:rPr lang="en-GB" sz="2400">
                <a:latin typeface="Arial" panose="020B0604020202020204" pitchFamily="34" charset="0"/>
                <a:cs typeface="Arial" panose="020B0604020202020204" pitchFamily="34" charset="0"/>
              </a:rPr>
              <a:t>e = ∑ ∆ </a:t>
            </a:r>
          </a:p>
          <a:p>
            <a:r>
              <a:rPr lang="en-GB" sz="2400">
                <a:latin typeface="Arial" panose="020B0604020202020204" pitchFamily="34" charset="0"/>
                <a:cs typeface="Arial" panose="020B0604020202020204" pitchFamily="34" charset="0"/>
              </a:rPr>
              <a:t>   = 0.3</a:t>
            </a:r>
            <a:endParaRPr lang="en-GB" sz="320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86BDA126-0FA7-47C3-A182-530994FDA340}"/>
              </a:ext>
            </a:extLst>
          </p:cNvPr>
          <p:cNvSpPr/>
          <p:nvPr/>
        </p:nvSpPr>
        <p:spPr>
          <a:xfrm>
            <a:off x="8970229" y="3234552"/>
            <a:ext cx="1369286" cy="523220"/>
          </a:xfrm>
          <a:prstGeom prst="rect">
            <a:avLst/>
          </a:prstGeom>
          <a:ln>
            <a:solidFill>
              <a:schemeClr val="tx2"/>
            </a:solidFill>
          </a:ln>
        </p:spPr>
        <p:txBody>
          <a:bodyPr wrap="none">
            <a:spAutoFit/>
          </a:bodyPr>
          <a:lstStyle/>
          <a:p>
            <a:r>
              <a:rPr lang="en-GB" sz="2800">
                <a:latin typeface="Arial" panose="020B0604020202020204" pitchFamily="34" charset="0"/>
                <a:cs typeface="Arial" panose="020B0604020202020204" pitchFamily="34" charset="0"/>
              </a:rPr>
              <a:t>∑ ∆ = 0</a:t>
            </a:r>
          </a:p>
        </p:txBody>
      </p:sp>
      <p:sp>
        <p:nvSpPr>
          <p:cNvPr id="24" name="Textfeld 23">
            <a:extLst>
              <a:ext uri="{FF2B5EF4-FFF2-40B4-BE49-F238E27FC236}">
                <a16:creationId xmlns:a16="http://schemas.microsoft.com/office/drawing/2014/main" id="{D5354B05-6F84-455D-944F-62AD96BB1779}"/>
              </a:ext>
            </a:extLst>
          </p:cNvPr>
          <p:cNvSpPr txBox="1"/>
          <p:nvPr/>
        </p:nvSpPr>
        <p:spPr>
          <a:xfrm>
            <a:off x="4974600" y="3841537"/>
            <a:ext cx="2529860" cy="461665"/>
          </a:xfrm>
          <a:prstGeom prst="rect">
            <a:avLst/>
          </a:prstGeom>
          <a:noFill/>
        </p:spPr>
        <p:txBody>
          <a:bodyPr wrap="none" rtlCol="0">
            <a:spAutoFit/>
          </a:bodyPr>
          <a:lstStyle/>
          <a:p>
            <a:r>
              <a:rPr lang="en-GB" sz="2400">
                <a:latin typeface="Arial" panose="020B0604020202020204" pitchFamily="34" charset="0"/>
                <a:cs typeface="Arial" panose="020B0604020202020204" pitchFamily="34" charset="0"/>
              </a:rPr>
              <a:t>Error distribution:</a:t>
            </a:r>
          </a:p>
        </p:txBody>
      </p:sp>
      <p:sp>
        <p:nvSpPr>
          <p:cNvPr id="25" name="Rechteck 24">
            <a:extLst>
              <a:ext uri="{FF2B5EF4-FFF2-40B4-BE49-F238E27FC236}">
                <a16:creationId xmlns:a16="http://schemas.microsoft.com/office/drawing/2014/main" id="{9759FACC-F7B8-4674-B3F0-AA7D1471ED9E}"/>
              </a:ext>
            </a:extLst>
          </p:cNvPr>
          <p:cNvSpPr/>
          <p:nvPr/>
        </p:nvSpPr>
        <p:spPr>
          <a:xfrm>
            <a:off x="2804252" y="5055936"/>
            <a:ext cx="1604927" cy="1323439"/>
          </a:xfrm>
          <a:prstGeom prst="rect">
            <a:avLst/>
          </a:prstGeom>
        </p:spPr>
        <p:txBody>
          <a:bodyPr wrap="none">
            <a:spAutoFit/>
          </a:bodyPr>
          <a:lstStyle/>
          <a:p>
            <a:r>
              <a:rPr lang="en-GB" sz="2400" err="1">
                <a:latin typeface="Arial" panose="020B0604020202020204" pitchFamily="34" charset="0"/>
                <a:cs typeface="Arial" panose="020B0604020202020204" pitchFamily="34" charset="0"/>
              </a:rPr>
              <a:t>e</a:t>
            </a:r>
            <a:r>
              <a:rPr lang="en-GB" sz="2400" baseline="-15000" err="1">
                <a:latin typeface="Arial" panose="020B0604020202020204" pitchFamily="34" charset="0"/>
                <a:cs typeface="Arial" panose="020B0604020202020204" pitchFamily="34" charset="0"/>
              </a:rPr>
              <a:t>i</a:t>
            </a:r>
            <a:r>
              <a:rPr lang="en-GB" sz="2400">
                <a:latin typeface="Arial" panose="020B0604020202020204" pitchFamily="34" charset="0"/>
                <a:cs typeface="Arial" panose="020B0604020202020204" pitchFamily="34" charset="0"/>
              </a:rPr>
              <a:t> = 0.3 / 6</a:t>
            </a:r>
          </a:p>
          <a:p>
            <a:r>
              <a:rPr lang="en-GB" sz="2400">
                <a:latin typeface="Arial" panose="020B0604020202020204" pitchFamily="34" charset="0"/>
                <a:cs typeface="Arial" panose="020B0604020202020204" pitchFamily="34" charset="0"/>
              </a:rPr>
              <a:t>    = 0.05</a:t>
            </a:r>
          </a:p>
          <a:p>
            <a:endParaRPr lang="en-GB" sz="3200">
              <a:latin typeface="Arial" panose="020B0604020202020204" pitchFamily="34" charset="0"/>
              <a:cs typeface="Arial" panose="020B0604020202020204" pitchFamily="34" charset="0"/>
            </a:endParaRPr>
          </a:p>
        </p:txBody>
      </p:sp>
      <p:sp>
        <p:nvSpPr>
          <p:cNvPr id="26" name="Textfeld 25">
            <a:extLst>
              <a:ext uri="{FF2B5EF4-FFF2-40B4-BE49-F238E27FC236}">
                <a16:creationId xmlns:a16="http://schemas.microsoft.com/office/drawing/2014/main" id="{F6242E85-EDFB-4FA7-9705-4F90DA4C134E}"/>
              </a:ext>
            </a:extLst>
          </p:cNvPr>
          <p:cNvSpPr txBox="1"/>
          <p:nvPr/>
        </p:nvSpPr>
        <p:spPr>
          <a:xfrm>
            <a:off x="4987965" y="4309537"/>
            <a:ext cx="3367824" cy="332398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AB</a:t>
            </a:r>
            <a:r>
              <a:rPr lang="en-GB" sz="2400">
                <a:latin typeface="Arial" panose="020B0604020202020204" pitchFamily="34" charset="0"/>
                <a:cs typeface="Arial" panose="020B0604020202020204" pitchFamily="34" charset="0"/>
              </a:rPr>
              <a:t> =  2.45 </a:t>
            </a:r>
            <a:r>
              <a:rPr lang="en-GB" sz="2400">
                <a:solidFill>
                  <a:srgbClr val="FF0000"/>
                </a:solidFill>
                <a:latin typeface="Arial" panose="020B0604020202020204" pitchFamily="34" charset="0"/>
                <a:cs typeface="Arial" panose="020B0604020202020204" pitchFamily="34" charset="0"/>
              </a:rPr>
              <a:t>+ 0.05</a:t>
            </a: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BC</a:t>
            </a:r>
            <a:r>
              <a:rPr lang="en-GB" sz="2400">
                <a:solidFill>
                  <a:prstClr val="black"/>
                </a:solidFill>
                <a:latin typeface="Arial" panose="020B0604020202020204" pitchFamily="34" charset="0"/>
                <a:cs typeface="Arial" panose="020B0604020202020204" pitchFamily="34" charset="0"/>
              </a:rPr>
              <a:t> = -1.10 </a:t>
            </a:r>
            <a:r>
              <a:rPr lang="en-GB" sz="2400">
                <a:solidFill>
                  <a:srgbClr val="FF0000"/>
                </a:solidFill>
                <a:latin typeface="Arial" panose="020B0604020202020204" pitchFamily="34" charset="0"/>
                <a:cs typeface="Arial" panose="020B0604020202020204" pitchFamily="34" charset="0"/>
              </a:rPr>
              <a:t>+ 0.05</a:t>
            </a:r>
            <a:endParaRPr lang="en-GB" sz="2400">
              <a:solidFill>
                <a:prstClr val="black"/>
              </a:solidFill>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CD</a:t>
            </a:r>
            <a:r>
              <a:rPr lang="en-GB" sz="2400">
                <a:latin typeface="Arial" panose="020B0604020202020204" pitchFamily="34" charset="0"/>
                <a:cs typeface="Arial" panose="020B0604020202020204" pitchFamily="34" charset="0"/>
              </a:rPr>
              <a:t> =  0.55 </a:t>
            </a:r>
            <a:r>
              <a:rPr lang="en-GB" sz="2400">
                <a:solidFill>
                  <a:srgbClr val="FF0000"/>
                </a:solidFill>
                <a:latin typeface="Arial" panose="020B0604020202020204" pitchFamily="34" charset="0"/>
                <a:cs typeface="Arial" panose="020B0604020202020204" pitchFamily="34" charset="0"/>
              </a:rPr>
              <a:t>+ 0.05</a:t>
            </a:r>
            <a:endParaRPr lang="en-GB" sz="2400">
              <a:latin typeface="Arial" panose="020B0604020202020204" pitchFamily="34" charset="0"/>
              <a:cs typeface="Arial" panose="020B0604020202020204" pitchFamily="34" charset="0"/>
            </a:endParaRP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DE </a:t>
            </a:r>
            <a:r>
              <a:rPr lang="en-GB" sz="2400">
                <a:solidFill>
                  <a:prstClr val="black"/>
                </a:solidFill>
                <a:latin typeface="Arial" panose="020B0604020202020204" pitchFamily="34" charset="0"/>
                <a:cs typeface="Arial" panose="020B0604020202020204" pitchFamily="34" charset="0"/>
              </a:rPr>
              <a:t> =  3.80 </a:t>
            </a:r>
            <a:r>
              <a:rPr lang="en-GB" sz="2400">
                <a:solidFill>
                  <a:srgbClr val="FF0000"/>
                </a:solidFill>
                <a:latin typeface="Arial" panose="020B0604020202020204" pitchFamily="34" charset="0"/>
                <a:cs typeface="Arial" panose="020B0604020202020204" pitchFamily="34" charset="0"/>
              </a:rPr>
              <a:t>+ 0.05</a:t>
            </a:r>
            <a:endParaRPr lang="en-GB" sz="2400">
              <a:solidFill>
                <a:prstClr val="black"/>
              </a:solidFill>
              <a:latin typeface="Arial" panose="020B0604020202020204" pitchFamily="34" charset="0"/>
              <a:cs typeface="Arial" panose="020B0604020202020204" pitchFamily="34" charset="0"/>
            </a:endParaRP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EF</a:t>
            </a:r>
            <a:r>
              <a:rPr lang="en-GB" sz="2400">
                <a:solidFill>
                  <a:prstClr val="black"/>
                </a:solidFill>
                <a:latin typeface="Arial" panose="020B0604020202020204" pitchFamily="34" charset="0"/>
                <a:cs typeface="Arial" panose="020B0604020202020204" pitchFamily="34" charset="0"/>
              </a:rPr>
              <a:t> =  -4.10 </a:t>
            </a:r>
            <a:r>
              <a:rPr lang="en-GB" sz="2400">
                <a:solidFill>
                  <a:srgbClr val="FF0000"/>
                </a:solidFill>
                <a:latin typeface="Arial" panose="020B0604020202020204" pitchFamily="34" charset="0"/>
                <a:cs typeface="Arial" panose="020B0604020202020204" pitchFamily="34" charset="0"/>
              </a:rPr>
              <a:t>+ 0.05</a:t>
            </a:r>
            <a:endParaRPr lang="en-GB" sz="2400">
              <a:solidFill>
                <a:prstClr val="black"/>
              </a:solidFill>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FA</a:t>
            </a:r>
            <a:r>
              <a:rPr lang="en-GB" sz="2400">
                <a:latin typeface="Arial" panose="020B0604020202020204" pitchFamily="34" charset="0"/>
                <a:cs typeface="Arial" panose="020B0604020202020204" pitchFamily="34" charset="0"/>
              </a:rPr>
              <a:t> =  -1.30 </a:t>
            </a:r>
            <a:r>
              <a:rPr lang="en-GB" sz="2400">
                <a:solidFill>
                  <a:srgbClr val="FF0000"/>
                </a:solidFill>
                <a:latin typeface="Arial" panose="020B0604020202020204" pitchFamily="34" charset="0"/>
                <a:cs typeface="Arial" panose="020B0604020202020204" pitchFamily="34" charset="0"/>
              </a:rPr>
              <a:t>+ 0.05</a:t>
            </a:r>
          </a:p>
          <a:p>
            <a:endParaRPr lang="en-GB" sz="2400">
              <a:solidFill>
                <a:prstClr val="black"/>
              </a:solidFill>
              <a:latin typeface="Arial" panose="020B0604020202020204" pitchFamily="34" charset="0"/>
              <a:cs typeface="Arial" panose="020B0604020202020204" pitchFamily="34" charset="0"/>
            </a:endParaRPr>
          </a:p>
          <a:p>
            <a:pPr lvl="0"/>
            <a:endParaRPr lang="en-GB" sz="2400">
              <a:solidFill>
                <a:prstClr val="black"/>
              </a:solidFill>
            </a:endParaRPr>
          </a:p>
          <a:p>
            <a:endParaRPr lang="en-GB"/>
          </a:p>
        </p:txBody>
      </p:sp>
      <p:sp>
        <p:nvSpPr>
          <p:cNvPr id="27" name="Textfeld 26">
            <a:extLst>
              <a:ext uri="{FF2B5EF4-FFF2-40B4-BE49-F238E27FC236}">
                <a16:creationId xmlns:a16="http://schemas.microsoft.com/office/drawing/2014/main" id="{F86E84B3-7D32-410C-91A7-9BFFF6323A8D}"/>
              </a:ext>
            </a:extLst>
          </p:cNvPr>
          <p:cNvSpPr txBox="1"/>
          <p:nvPr/>
        </p:nvSpPr>
        <p:spPr>
          <a:xfrm>
            <a:off x="2495695" y="3368692"/>
            <a:ext cx="2375971" cy="461665"/>
          </a:xfrm>
          <a:prstGeom prst="rect">
            <a:avLst/>
          </a:prstGeom>
          <a:noFill/>
        </p:spPr>
        <p:txBody>
          <a:bodyPr wrap="none" rtlCol="0">
            <a:spAutoFit/>
          </a:bodyPr>
          <a:lstStyle/>
          <a:p>
            <a:r>
              <a:rPr lang="en-GB" sz="2400">
                <a:latin typeface="Arial" panose="020B0604020202020204" pitchFamily="34" charset="0"/>
                <a:cs typeface="Arial" panose="020B0604020202020204" pitchFamily="34" charset="0"/>
              </a:rPr>
              <a:t>Inconsistencies:</a:t>
            </a:r>
          </a:p>
        </p:txBody>
      </p:sp>
      <p:sp>
        <p:nvSpPr>
          <p:cNvPr id="28" name="Rechteck 27">
            <a:extLst>
              <a:ext uri="{FF2B5EF4-FFF2-40B4-BE49-F238E27FC236}">
                <a16:creationId xmlns:a16="http://schemas.microsoft.com/office/drawing/2014/main" id="{62FAF0BB-7BDB-4E91-9EBB-2BFF14993D24}"/>
              </a:ext>
            </a:extLst>
          </p:cNvPr>
          <p:cNvSpPr/>
          <p:nvPr/>
        </p:nvSpPr>
        <p:spPr>
          <a:xfrm>
            <a:off x="7776763" y="6042130"/>
            <a:ext cx="1369286" cy="523220"/>
          </a:xfrm>
          <a:prstGeom prst="rect">
            <a:avLst/>
          </a:prstGeom>
          <a:ln>
            <a:noFill/>
          </a:ln>
        </p:spPr>
        <p:txBody>
          <a:bodyPr wrap="none">
            <a:spAutoFit/>
          </a:bodyPr>
          <a:lstStyle/>
          <a:p>
            <a:r>
              <a:rPr lang="en-GB" sz="2800">
                <a:solidFill>
                  <a:srgbClr val="FF0000"/>
                </a:solidFill>
                <a:latin typeface="Arial" panose="020B0604020202020204" pitchFamily="34" charset="0"/>
                <a:cs typeface="Arial" panose="020B0604020202020204" pitchFamily="34" charset="0"/>
              </a:rPr>
              <a:t>∑ ∆ = 0</a:t>
            </a:r>
          </a:p>
        </p:txBody>
      </p:sp>
      <p:sp>
        <p:nvSpPr>
          <p:cNvPr id="11" name="Title 2">
            <a:extLst>
              <a:ext uri="{FF2B5EF4-FFF2-40B4-BE49-F238E27FC236}">
                <a16:creationId xmlns:a16="http://schemas.microsoft.com/office/drawing/2014/main" id="{EF714E10-C514-F36E-127A-E5B959B8D5E4}"/>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Levelling Example</a:t>
            </a:r>
            <a:endParaRPr lang="en-GB" sz="44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599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72A94-036C-70F8-0244-C353142F8B2E}"/>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5933C248-4317-613F-5E5F-C8241024C6A2}"/>
              </a:ext>
            </a:extLst>
          </p:cNvPr>
          <p:cNvSpPr/>
          <p:nvPr/>
        </p:nvSpPr>
        <p:spPr bwMode="auto">
          <a:xfrm>
            <a:off x="5681154" y="3677060"/>
            <a:ext cx="360000" cy="360000"/>
          </a:xfrm>
          <a:prstGeom prst="ellipse">
            <a:avLst/>
          </a:prstGeom>
          <a:solidFill>
            <a:srgbClr val="3366FF">
              <a:alpha val="70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6" name="Oval 5">
            <a:extLst>
              <a:ext uri="{FF2B5EF4-FFF2-40B4-BE49-F238E27FC236}">
                <a16:creationId xmlns:a16="http://schemas.microsoft.com/office/drawing/2014/main" id="{CD270D2C-2326-5E1A-F4FE-6497A936D7D0}"/>
              </a:ext>
            </a:extLst>
          </p:cNvPr>
          <p:cNvSpPr/>
          <p:nvPr/>
        </p:nvSpPr>
        <p:spPr bwMode="auto">
          <a:xfrm>
            <a:off x="4323888" y="2668948"/>
            <a:ext cx="360000" cy="360000"/>
          </a:xfrm>
          <a:prstGeom prst="ellipse">
            <a:avLst/>
          </a:prstGeom>
          <a:solidFill>
            <a:srgbClr val="3366FF">
              <a:alpha val="69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7" name="Oval 6">
            <a:extLst>
              <a:ext uri="{FF2B5EF4-FFF2-40B4-BE49-F238E27FC236}">
                <a16:creationId xmlns:a16="http://schemas.microsoft.com/office/drawing/2014/main" id="{BF16A260-BE7F-4275-097A-ABD8E13BFC6E}"/>
              </a:ext>
            </a:extLst>
          </p:cNvPr>
          <p:cNvSpPr/>
          <p:nvPr/>
        </p:nvSpPr>
        <p:spPr bwMode="auto">
          <a:xfrm>
            <a:off x="7420232" y="2370030"/>
            <a:ext cx="360000" cy="360000"/>
          </a:xfrm>
          <a:prstGeom prst="ellipse">
            <a:avLst/>
          </a:prstGeom>
          <a:solidFill>
            <a:srgbClr val="3366FF">
              <a:alpha val="68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8" name="Oval 7">
            <a:extLst>
              <a:ext uri="{FF2B5EF4-FFF2-40B4-BE49-F238E27FC236}">
                <a16:creationId xmlns:a16="http://schemas.microsoft.com/office/drawing/2014/main" id="{A2011C66-A5AE-5C2E-CE9E-E46FC03F2065}"/>
              </a:ext>
            </a:extLst>
          </p:cNvPr>
          <p:cNvSpPr/>
          <p:nvPr/>
        </p:nvSpPr>
        <p:spPr bwMode="auto">
          <a:xfrm>
            <a:off x="7492240" y="5178342"/>
            <a:ext cx="360000" cy="360000"/>
          </a:xfrm>
          <a:prstGeom prst="ellipse">
            <a:avLst/>
          </a:prstGeom>
          <a:solidFill>
            <a:srgbClr val="3366FF">
              <a:alpha val="69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9" name="Oval 8">
            <a:extLst>
              <a:ext uri="{FF2B5EF4-FFF2-40B4-BE49-F238E27FC236}">
                <a16:creationId xmlns:a16="http://schemas.microsoft.com/office/drawing/2014/main" id="{F780D6B9-B6F0-0BBF-7D37-1E79329F57DB}"/>
              </a:ext>
            </a:extLst>
          </p:cNvPr>
          <p:cNvSpPr/>
          <p:nvPr/>
        </p:nvSpPr>
        <p:spPr bwMode="auto">
          <a:xfrm>
            <a:off x="4601034" y="5117220"/>
            <a:ext cx="360000" cy="360000"/>
          </a:xfrm>
          <a:prstGeom prst="ellipse">
            <a:avLst/>
          </a:prstGeom>
          <a:solidFill>
            <a:srgbClr val="3366FF">
              <a:alpha val="70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0" name="Oval 9">
            <a:extLst>
              <a:ext uri="{FF2B5EF4-FFF2-40B4-BE49-F238E27FC236}">
                <a16:creationId xmlns:a16="http://schemas.microsoft.com/office/drawing/2014/main" id="{51CAB89C-CFE2-60B5-EA47-B7BEDF952ED7}"/>
              </a:ext>
            </a:extLst>
          </p:cNvPr>
          <p:cNvSpPr/>
          <p:nvPr/>
        </p:nvSpPr>
        <p:spPr bwMode="auto">
          <a:xfrm rot="16200000">
            <a:off x="5815987" y="1774791"/>
            <a:ext cx="540000" cy="540000"/>
          </a:xfrm>
          <a:prstGeom prst="ellipse">
            <a:avLst/>
          </a:prstGeom>
          <a:solidFill>
            <a:srgbClr val="1C9420">
              <a:alpha val="69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1" name="Oval 10">
            <a:extLst>
              <a:ext uri="{FF2B5EF4-FFF2-40B4-BE49-F238E27FC236}">
                <a16:creationId xmlns:a16="http://schemas.microsoft.com/office/drawing/2014/main" id="{ABA4306E-0B9C-9BAD-3664-8F0C0BF18B98}"/>
              </a:ext>
            </a:extLst>
          </p:cNvPr>
          <p:cNvSpPr/>
          <p:nvPr/>
        </p:nvSpPr>
        <p:spPr bwMode="auto">
          <a:xfrm rot="16200000">
            <a:off x="6176027" y="5087159"/>
            <a:ext cx="540000" cy="540000"/>
          </a:xfrm>
          <a:prstGeom prst="ellipse">
            <a:avLst/>
          </a:prstGeom>
          <a:solidFill>
            <a:srgbClr val="1C9420">
              <a:alpha val="6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2" name="Oval 11">
            <a:extLst>
              <a:ext uri="{FF2B5EF4-FFF2-40B4-BE49-F238E27FC236}">
                <a16:creationId xmlns:a16="http://schemas.microsoft.com/office/drawing/2014/main" id="{98075EAA-0940-AF39-07B7-8753E8FB12B1}"/>
              </a:ext>
            </a:extLst>
          </p:cNvPr>
          <p:cNvSpPr/>
          <p:nvPr/>
        </p:nvSpPr>
        <p:spPr bwMode="auto">
          <a:xfrm rot="16200000">
            <a:off x="3151693" y="3863023"/>
            <a:ext cx="540000" cy="540000"/>
          </a:xfrm>
          <a:prstGeom prst="ellipse">
            <a:avLst/>
          </a:prstGeom>
          <a:solidFill>
            <a:srgbClr val="1C9420">
              <a:alpha val="66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4" name="Oval 13">
            <a:extLst>
              <a:ext uri="{FF2B5EF4-FFF2-40B4-BE49-F238E27FC236}">
                <a16:creationId xmlns:a16="http://schemas.microsoft.com/office/drawing/2014/main" id="{96C622C7-F99E-A798-5608-DAA40F4DA157}"/>
              </a:ext>
            </a:extLst>
          </p:cNvPr>
          <p:cNvSpPr/>
          <p:nvPr/>
        </p:nvSpPr>
        <p:spPr bwMode="auto">
          <a:xfrm rot="16200000">
            <a:off x="6824100" y="3539056"/>
            <a:ext cx="540000" cy="540000"/>
          </a:xfrm>
          <a:prstGeom prst="ellipse">
            <a:avLst/>
          </a:prstGeom>
          <a:solidFill>
            <a:srgbClr val="1C9420">
              <a:alpha val="68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5" name="Oval 14">
            <a:extLst>
              <a:ext uri="{FF2B5EF4-FFF2-40B4-BE49-F238E27FC236}">
                <a16:creationId xmlns:a16="http://schemas.microsoft.com/office/drawing/2014/main" id="{04A0812F-1CAA-F243-DA18-C2FDD91D6E85}"/>
              </a:ext>
            </a:extLst>
          </p:cNvPr>
          <p:cNvSpPr/>
          <p:nvPr/>
        </p:nvSpPr>
        <p:spPr bwMode="auto">
          <a:xfrm rot="16200000">
            <a:off x="8350729" y="2824273"/>
            <a:ext cx="828000" cy="828000"/>
          </a:xfrm>
          <a:prstGeom prst="ellipse">
            <a:avLst/>
          </a:prstGeom>
          <a:solidFill>
            <a:srgbClr val="FF0000">
              <a:alpha val="68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6" name="Oval 15">
            <a:extLst>
              <a:ext uri="{FF2B5EF4-FFF2-40B4-BE49-F238E27FC236}">
                <a16:creationId xmlns:a16="http://schemas.microsoft.com/office/drawing/2014/main" id="{4B279152-071F-C406-1197-5683E19155E6}"/>
              </a:ext>
            </a:extLst>
          </p:cNvPr>
          <p:cNvSpPr/>
          <p:nvPr/>
        </p:nvSpPr>
        <p:spPr bwMode="auto">
          <a:xfrm>
            <a:off x="6002221" y="1963566"/>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7" name="Oval 16">
            <a:extLst>
              <a:ext uri="{FF2B5EF4-FFF2-40B4-BE49-F238E27FC236}">
                <a16:creationId xmlns:a16="http://schemas.microsoft.com/office/drawing/2014/main" id="{F78DC6C5-9CFC-435F-8F3A-FB5BCE3916A2}"/>
              </a:ext>
            </a:extLst>
          </p:cNvPr>
          <p:cNvSpPr/>
          <p:nvPr/>
        </p:nvSpPr>
        <p:spPr bwMode="auto">
          <a:xfrm>
            <a:off x="4418045" y="2755654"/>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8" name="Oval 17">
            <a:extLst>
              <a:ext uri="{FF2B5EF4-FFF2-40B4-BE49-F238E27FC236}">
                <a16:creationId xmlns:a16="http://schemas.microsoft.com/office/drawing/2014/main" id="{38B8F1BB-3AED-401D-00EE-CCC6BABC3D44}"/>
              </a:ext>
            </a:extLst>
          </p:cNvPr>
          <p:cNvSpPr/>
          <p:nvPr/>
        </p:nvSpPr>
        <p:spPr bwMode="auto">
          <a:xfrm>
            <a:off x="3337925" y="4051798"/>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9" name="Oval 18">
            <a:extLst>
              <a:ext uri="{FF2B5EF4-FFF2-40B4-BE49-F238E27FC236}">
                <a16:creationId xmlns:a16="http://schemas.microsoft.com/office/drawing/2014/main" id="{FAE30CEE-0395-1C5B-A4D2-AE4597B868B7}"/>
              </a:ext>
            </a:extLst>
          </p:cNvPr>
          <p:cNvSpPr/>
          <p:nvPr/>
        </p:nvSpPr>
        <p:spPr bwMode="auto">
          <a:xfrm>
            <a:off x="4706077" y="5203926"/>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0" name="Oval 19">
            <a:extLst>
              <a:ext uri="{FF2B5EF4-FFF2-40B4-BE49-F238E27FC236}">
                <a16:creationId xmlns:a16="http://schemas.microsoft.com/office/drawing/2014/main" id="{581CDCB1-7CB5-673F-2CB3-E1953D1ADB34}"/>
              </a:ext>
            </a:extLst>
          </p:cNvPr>
          <p:cNvSpPr/>
          <p:nvPr/>
        </p:nvSpPr>
        <p:spPr bwMode="auto">
          <a:xfrm>
            <a:off x="6362261" y="5275934"/>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1" name="Oval 20">
            <a:extLst>
              <a:ext uri="{FF2B5EF4-FFF2-40B4-BE49-F238E27FC236}">
                <a16:creationId xmlns:a16="http://schemas.microsoft.com/office/drawing/2014/main" id="{14118B8E-B175-10F0-F00B-5165488C16E4}"/>
              </a:ext>
            </a:extLst>
          </p:cNvPr>
          <p:cNvSpPr/>
          <p:nvPr/>
        </p:nvSpPr>
        <p:spPr bwMode="auto">
          <a:xfrm>
            <a:off x="7586397" y="5275934"/>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2" name="Oval 21">
            <a:extLst>
              <a:ext uri="{FF2B5EF4-FFF2-40B4-BE49-F238E27FC236}">
                <a16:creationId xmlns:a16="http://schemas.microsoft.com/office/drawing/2014/main" id="{C3F98F1A-4D7F-7EA1-9D1E-A21206AD19BC}"/>
              </a:ext>
            </a:extLst>
          </p:cNvPr>
          <p:cNvSpPr/>
          <p:nvPr/>
        </p:nvSpPr>
        <p:spPr bwMode="auto">
          <a:xfrm>
            <a:off x="7010333" y="3727758"/>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3" name="Oval 22">
            <a:extLst>
              <a:ext uri="{FF2B5EF4-FFF2-40B4-BE49-F238E27FC236}">
                <a16:creationId xmlns:a16="http://schemas.microsoft.com/office/drawing/2014/main" id="{C5531D6B-20B0-387A-ADBC-DE07FB52E7D5}"/>
              </a:ext>
            </a:extLst>
          </p:cNvPr>
          <p:cNvSpPr/>
          <p:nvPr/>
        </p:nvSpPr>
        <p:spPr bwMode="auto">
          <a:xfrm>
            <a:off x="5786197" y="3763766"/>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4" name="Oval 23">
            <a:extLst>
              <a:ext uri="{FF2B5EF4-FFF2-40B4-BE49-F238E27FC236}">
                <a16:creationId xmlns:a16="http://schemas.microsoft.com/office/drawing/2014/main" id="{7CB9275E-F1FC-C0AD-673F-DDF7DDA1522E}"/>
              </a:ext>
            </a:extLst>
          </p:cNvPr>
          <p:cNvSpPr/>
          <p:nvPr/>
        </p:nvSpPr>
        <p:spPr bwMode="auto">
          <a:xfrm>
            <a:off x="8666517" y="3151694"/>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5" name="Oval 24">
            <a:extLst>
              <a:ext uri="{FF2B5EF4-FFF2-40B4-BE49-F238E27FC236}">
                <a16:creationId xmlns:a16="http://schemas.microsoft.com/office/drawing/2014/main" id="{FEA99738-7131-4EAF-62B1-32BB64CEBDE1}"/>
              </a:ext>
            </a:extLst>
          </p:cNvPr>
          <p:cNvSpPr/>
          <p:nvPr/>
        </p:nvSpPr>
        <p:spPr bwMode="auto">
          <a:xfrm>
            <a:off x="7514389" y="2467622"/>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cxnSp>
        <p:nvCxnSpPr>
          <p:cNvPr id="27" name="Straight Connector 26">
            <a:extLst>
              <a:ext uri="{FF2B5EF4-FFF2-40B4-BE49-F238E27FC236}">
                <a16:creationId xmlns:a16="http://schemas.microsoft.com/office/drawing/2014/main" id="{5E0E7E3A-D71F-7BED-BB39-C385A194558E}"/>
              </a:ext>
            </a:extLst>
          </p:cNvPr>
          <p:cNvCxnSpPr>
            <a:stCxn id="17" idx="1"/>
            <a:endCxn id="23" idx="1"/>
          </p:cNvCxnSpPr>
          <p:nvPr/>
        </p:nvCxnSpPr>
        <p:spPr bwMode="auto">
          <a:xfrm>
            <a:off x="4455634" y="2804129"/>
            <a:ext cx="1368152" cy="10081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EC45CBA3-B23E-6687-BB07-437C1AA64234}"/>
              </a:ext>
            </a:extLst>
          </p:cNvPr>
          <p:cNvCxnSpPr>
            <a:stCxn id="17" idx="3"/>
            <a:endCxn id="16" idx="2"/>
          </p:cNvCxnSpPr>
          <p:nvPr/>
        </p:nvCxnSpPr>
        <p:spPr bwMode="auto">
          <a:xfrm flipV="1">
            <a:off x="4455634" y="2050229"/>
            <a:ext cx="1568358" cy="83027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2BD1787D-4E73-0B34-2EB2-F03F63393890}"/>
              </a:ext>
            </a:extLst>
          </p:cNvPr>
          <p:cNvCxnSpPr>
            <a:stCxn id="17" idx="7"/>
          </p:cNvCxnSpPr>
          <p:nvPr/>
        </p:nvCxnSpPr>
        <p:spPr bwMode="auto">
          <a:xfrm flipH="1">
            <a:off x="3427337" y="2804130"/>
            <a:ext cx="1104677" cy="13163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D32A87B0-9B53-2555-DDE6-1D6967289C39}"/>
              </a:ext>
            </a:extLst>
          </p:cNvPr>
          <p:cNvCxnSpPr>
            <a:stCxn id="23" idx="4"/>
            <a:endCxn id="19" idx="3"/>
          </p:cNvCxnSpPr>
          <p:nvPr/>
        </p:nvCxnSpPr>
        <p:spPr bwMode="auto">
          <a:xfrm flipH="1">
            <a:off x="4743666" y="3904433"/>
            <a:ext cx="1118310" cy="14243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CC80F8B7-0C34-3DCF-CD6C-027DC573FAC0}"/>
              </a:ext>
            </a:extLst>
          </p:cNvPr>
          <p:cNvCxnSpPr>
            <a:stCxn id="25" idx="7"/>
            <a:endCxn id="23" idx="7"/>
          </p:cNvCxnSpPr>
          <p:nvPr/>
        </p:nvCxnSpPr>
        <p:spPr bwMode="auto">
          <a:xfrm flipH="1">
            <a:off x="5900165" y="2516097"/>
            <a:ext cx="1728192" cy="129614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A16968E8-E957-BA37-1093-8EAB86CF5383}"/>
              </a:ext>
            </a:extLst>
          </p:cNvPr>
          <p:cNvCxnSpPr>
            <a:stCxn id="21" idx="1"/>
          </p:cNvCxnSpPr>
          <p:nvPr/>
        </p:nvCxnSpPr>
        <p:spPr bwMode="auto">
          <a:xfrm flipH="1" flipV="1">
            <a:off x="5859800" y="3857611"/>
            <a:ext cx="1764186" cy="146679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4A63EFDC-37B3-3F3C-20ED-724476C8A814}"/>
              </a:ext>
            </a:extLst>
          </p:cNvPr>
          <p:cNvCxnSpPr>
            <a:stCxn id="22" idx="6"/>
            <a:endCxn id="23" idx="2"/>
          </p:cNvCxnSpPr>
          <p:nvPr/>
        </p:nvCxnSpPr>
        <p:spPr bwMode="auto">
          <a:xfrm flipH="1">
            <a:off x="5807969" y="3814420"/>
            <a:ext cx="1332151" cy="360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49990E74-A463-439A-ED20-A0879AA640A7}"/>
              </a:ext>
            </a:extLst>
          </p:cNvPr>
          <p:cNvCxnSpPr>
            <a:stCxn id="22" idx="6"/>
            <a:endCxn id="24" idx="7"/>
          </p:cNvCxnSpPr>
          <p:nvPr/>
        </p:nvCxnSpPr>
        <p:spPr bwMode="auto">
          <a:xfrm flipV="1">
            <a:off x="7140119" y="3200170"/>
            <a:ext cx="1640366" cy="61425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3C890A0D-415B-0CED-E030-7E6E305FD19B}"/>
              </a:ext>
            </a:extLst>
          </p:cNvPr>
          <p:cNvCxnSpPr>
            <a:endCxn id="25" idx="6"/>
          </p:cNvCxnSpPr>
          <p:nvPr/>
        </p:nvCxnSpPr>
        <p:spPr bwMode="auto">
          <a:xfrm flipV="1">
            <a:off x="4521151" y="2554285"/>
            <a:ext cx="3123024" cy="27006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F853EE93-3930-2A38-17EC-D05AB6F6B7B6}"/>
              </a:ext>
            </a:extLst>
          </p:cNvPr>
          <p:cNvCxnSpPr>
            <a:stCxn id="20" idx="2"/>
            <a:endCxn id="21" idx="2"/>
          </p:cNvCxnSpPr>
          <p:nvPr/>
        </p:nvCxnSpPr>
        <p:spPr bwMode="auto">
          <a:xfrm>
            <a:off x="6384032" y="5362596"/>
            <a:ext cx="122413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AB25085E-AD72-3CB6-0B30-DB4E233D33B5}"/>
              </a:ext>
            </a:extLst>
          </p:cNvPr>
          <p:cNvCxnSpPr>
            <a:stCxn id="18" idx="6"/>
            <a:endCxn id="23" idx="6"/>
          </p:cNvCxnSpPr>
          <p:nvPr/>
        </p:nvCxnSpPr>
        <p:spPr bwMode="auto">
          <a:xfrm flipV="1">
            <a:off x="3467711" y="3850428"/>
            <a:ext cx="2448272" cy="2880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4B1619A4-E746-3667-5F53-BB5DEE86B3DD}"/>
              </a:ext>
            </a:extLst>
          </p:cNvPr>
          <p:cNvCxnSpPr>
            <a:stCxn id="22" idx="5"/>
          </p:cNvCxnSpPr>
          <p:nvPr/>
        </p:nvCxnSpPr>
        <p:spPr bwMode="auto">
          <a:xfrm flipH="1" flipV="1">
            <a:off x="6077959" y="2036595"/>
            <a:ext cx="1046342" cy="181601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a:extLst>
              <a:ext uri="{FF2B5EF4-FFF2-40B4-BE49-F238E27FC236}">
                <a16:creationId xmlns:a16="http://schemas.microsoft.com/office/drawing/2014/main" id="{E3FAB0A0-1FA4-D279-DA8C-8A88B4B38500}"/>
              </a:ext>
            </a:extLst>
          </p:cNvPr>
          <p:cNvSpPr txBox="1"/>
          <p:nvPr/>
        </p:nvSpPr>
        <p:spPr>
          <a:xfrm>
            <a:off x="2622106" y="3155020"/>
            <a:ext cx="1428789" cy="338554"/>
          </a:xfrm>
          <a:prstGeom prst="rect">
            <a:avLst/>
          </a:prstGeom>
          <a:noFill/>
        </p:spPr>
        <p:txBody>
          <a:bodyPr wrap="none" rtlCol="0">
            <a:spAutoFit/>
          </a:bodyPr>
          <a:lstStyle/>
          <a:p>
            <a:r>
              <a:rPr lang="en-AU" sz="1600"/>
              <a:t>measurements</a:t>
            </a:r>
            <a:endParaRPr lang="en-AU"/>
          </a:p>
        </p:txBody>
      </p:sp>
      <p:sp>
        <p:nvSpPr>
          <p:cNvPr id="59" name="TextBox 58">
            <a:extLst>
              <a:ext uri="{FF2B5EF4-FFF2-40B4-BE49-F238E27FC236}">
                <a16:creationId xmlns:a16="http://schemas.microsoft.com/office/drawing/2014/main" id="{E00ED370-A193-B0C3-F0E1-1BFB7B6B69CC}"/>
              </a:ext>
            </a:extLst>
          </p:cNvPr>
          <p:cNvSpPr txBox="1"/>
          <p:nvPr/>
        </p:nvSpPr>
        <p:spPr>
          <a:xfrm>
            <a:off x="7757276" y="2079069"/>
            <a:ext cx="744114" cy="338554"/>
          </a:xfrm>
          <a:prstGeom prst="rect">
            <a:avLst/>
          </a:prstGeom>
          <a:noFill/>
        </p:spPr>
        <p:txBody>
          <a:bodyPr wrap="none" rtlCol="0">
            <a:spAutoFit/>
          </a:bodyPr>
          <a:lstStyle/>
          <a:p>
            <a:r>
              <a:rPr lang="en-AU" sz="1600"/>
              <a:t>1. ITRF</a:t>
            </a:r>
            <a:endParaRPr lang="en-AU" sz="2400"/>
          </a:p>
        </p:txBody>
      </p:sp>
      <p:sp>
        <p:nvSpPr>
          <p:cNvPr id="60" name="TextBox 59">
            <a:extLst>
              <a:ext uri="{FF2B5EF4-FFF2-40B4-BE49-F238E27FC236}">
                <a16:creationId xmlns:a16="http://schemas.microsoft.com/office/drawing/2014/main" id="{D99537FB-0819-21F0-DA25-5727FB7B6022}"/>
              </a:ext>
            </a:extLst>
          </p:cNvPr>
          <p:cNvSpPr txBox="1"/>
          <p:nvPr/>
        </p:nvSpPr>
        <p:spPr>
          <a:xfrm>
            <a:off x="6364914" y="1483238"/>
            <a:ext cx="2558521" cy="338554"/>
          </a:xfrm>
          <a:prstGeom prst="rect">
            <a:avLst/>
          </a:prstGeom>
          <a:noFill/>
        </p:spPr>
        <p:txBody>
          <a:bodyPr wrap="none" rtlCol="0">
            <a:spAutoFit/>
          </a:bodyPr>
          <a:lstStyle/>
          <a:p>
            <a:r>
              <a:rPr lang="en-AU" sz="1600"/>
              <a:t>2. Regional Reference Frame</a:t>
            </a:r>
            <a:endParaRPr lang="en-AU" sz="2400"/>
          </a:p>
        </p:txBody>
      </p:sp>
      <p:sp>
        <p:nvSpPr>
          <p:cNvPr id="62" name="TextBox 61">
            <a:extLst>
              <a:ext uri="{FF2B5EF4-FFF2-40B4-BE49-F238E27FC236}">
                <a16:creationId xmlns:a16="http://schemas.microsoft.com/office/drawing/2014/main" id="{A7DB373F-A1B6-5848-BDE6-95EA321DDC8F}"/>
              </a:ext>
            </a:extLst>
          </p:cNvPr>
          <p:cNvSpPr txBox="1"/>
          <p:nvPr/>
        </p:nvSpPr>
        <p:spPr>
          <a:xfrm>
            <a:off x="9060178" y="2654996"/>
            <a:ext cx="1212191" cy="338554"/>
          </a:xfrm>
          <a:prstGeom prst="rect">
            <a:avLst/>
          </a:prstGeom>
          <a:noFill/>
        </p:spPr>
        <p:txBody>
          <a:bodyPr wrap="none" rtlCol="0">
            <a:spAutoFit/>
          </a:bodyPr>
          <a:lstStyle/>
          <a:p>
            <a:r>
              <a:rPr lang="en-AU" sz="1600"/>
              <a:t>3. Campaign</a:t>
            </a:r>
          </a:p>
        </p:txBody>
      </p:sp>
      <p:sp>
        <p:nvSpPr>
          <p:cNvPr id="38" name="Rectangle 37">
            <a:extLst>
              <a:ext uri="{FF2B5EF4-FFF2-40B4-BE49-F238E27FC236}">
                <a16:creationId xmlns:a16="http://schemas.microsoft.com/office/drawing/2014/main" id="{34775B03-D9E2-FAEC-4408-7E2E3F76584D}"/>
              </a:ext>
            </a:extLst>
          </p:cNvPr>
          <p:cNvSpPr/>
          <p:nvPr/>
        </p:nvSpPr>
        <p:spPr>
          <a:xfrm>
            <a:off x="6685593" y="7073903"/>
            <a:ext cx="4496930" cy="461665"/>
          </a:xfrm>
          <a:prstGeom prst="rect">
            <a:avLst/>
          </a:prstGeom>
        </p:spPr>
        <p:txBody>
          <a:bodyPr wrap="square">
            <a:spAutoFit/>
          </a:bodyPr>
          <a:lstStyle/>
          <a:p>
            <a:r>
              <a:rPr lang="en-AU" sz="2400" b="1">
                <a:solidFill>
                  <a:schemeClr val="bg1"/>
                </a:solidFill>
              </a:rPr>
              <a:t>www.sli.do  </a:t>
            </a:r>
            <a:r>
              <a:rPr lang="en-US" sz="2400" b="1">
                <a:solidFill>
                  <a:schemeClr val="bg1"/>
                </a:solidFill>
              </a:rPr>
              <a:t>#AGRS</a:t>
            </a:r>
            <a:endParaRPr lang="en-AU" sz="2400" b="1">
              <a:solidFill>
                <a:schemeClr val="bg1"/>
              </a:solidFill>
            </a:endParaRPr>
          </a:p>
        </p:txBody>
      </p:sp>
      <p:pic>
        <p:nvPicPr>
          <p:cNvPr id="39" name="Picture 38">
            <a:extLst>
              <a:ext uri="{FF2B5EF4-FFF2-40B4-BE49-F238E27FC236}">
                <a16:creationId xmlns:a16="http://schemas.microsoft.com/office/drawing/2014/main" id="{BFEDF705-0BDE-DF92-8B49-F65DCFE5E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1071" y="7124736"/>
            <a:ext cx="928846" cy="360000"/>
          </a:xfrm>
          <a:prstGeom prst="rect">
            <a:avLst/>
          </a:prstGeom>
        </p:spPr>
      </p:pic>
      <p:cxnSp>
        <p:nvCxnSpPr>
          <p:cNvPr id="2" name="Straight Connector 1">
            <a:extLst>
              <a:ext uri="{FF2B5EF4-FFF2-40B4-BE49-F238E27FC236}">
                <a16:creationId xmlns:a16="http://schemas.microsoft.com/office/drawing/2014/main" id="{22C6E7CA-B2AA-179D-FE25-1BEC615EBD9A}"/>
              </a:ext>
            </a:extLst>
          </p:cNvPr>
          <p:cNvCxnSpPr>
            <a:stCxn id="23" idx="2"/>
            <a:endCxn id="18" idx="0"/>
          </p:cNvCxnSpPr>
          <p:nvPr/>
        </p:nvCxnSpPr>
        <p:spPr bwMode="auto">
          <a:xfrm flipH="1">
            <a:off x="3423365" y="3850015"/>
            <a:ext cx="2362832" cy="20178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8DE90465-B59B-67D6-22B6-B07DD45FF795}"/>
              </a:ext>
            </a:extLst>
          </p:cNvPr>
          <p:cNvCxnSpPr>
            <a:stCxn id="23" idx="2"/>
            <a:endCxn id="18" idx="3"/>
          </p:cNvCxnSpPr>
          <p:nvPr/>
        </p:nvCxnSpPr>
        <p:spPr bwMode="auto">
          <a:xfrm flipH="1">
            <a:off x="3362950" y="3850015"/>
            <a:ext cx="2423247" cy="3490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5E171C43-6E0E-77F1-FFD7-E9E187B7BC76}"/>
              </a:ext>
            </a:extLst>
          </p:cNvPr>
          <p:cNvCxnSpPr>
            <a:stCxn id="23" idx="6"/>
            <a:endCxn id="17" idx="4"/>
          </p:cNvCxnSpPr>
          <p:nvPr/>
        </p:nvCxnSpPr>
        <p:spPr bwMode="auto">
          <a:xfrm flipH="1" flipV="1">
            <a:off x="4503485" y="2928151"/>
            <a:ext cx="1453591" cy="9218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D63545B5-637B-FE53-417B-D3E7DFEEED9A}"/>
              </a:ext>
            </a:extLst>
          </p:cNvPr>
          <p:cNvCxnSpPr/>
          <p:nvPr/>
        </p:nvCxnSpPr>
        <p:spPr bwMode="auto">
          <a:xfrm flipH="1" flipV="1">
            <a:off x="4511826" y="2750631"/>
            <a:ext cx="1372300" cy="1118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0E491AC8-1D64-5082-DC91-31A99F9F84CB}"/>
              </a:ext>
            </a:extLst>
          </p:cNvPr>
          <p:cNvCxnSpPr>
            <a:stCxn id="23" idx="0"/>
            <a:endCxn id="16" idx="5"/>
          </p:cNvCxnSpPr>
          <p:nvPr/>
        </p:nvCxnSpPr>
        <p:spPr bwMode="auto">
          <a:xfrm flipV="1">
            <a:off x="5871637" y="2110801"/>
            <a:ext cx="276438" cy="165296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9668BCAC-908C-CC69-739E-9B58C408D460}"/>
              </a:ext>
            </a:extLst>
          </p:cNvPr>
          <p:cNvCxnSpPr>
            <a:stCxn id="23" idx="0"/>
            <a:endCxn id="16" idx="1"/>
          </p:cNvCxnSpPr>
          <p:nvPr/>
        </p:nvCxnSpPr>
        <p:spPr bwMode="auto">
          <a:xfrm flipV="1">
            <a:off x="5871637" y="1988828"/>
            <a:ext cx="155609" cy="17749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154E8370-242F-662E-5162-6843EC774F76}"/>
              </a:ext>
            </a:extLst>
          </p:cNvPr>
          <p:cNvCxnSpPr>
            <a:stCxn id="23" idx="4"/>
            <a:endCxn id="19" idx="0"/>
          </p:cNvCxnSpPr>
          <p:nvPr/>
        </p:nvCxnSpPr>
        <p:spPr bwMode="auto">
          <a:xfrm flipH="1">
            <a:off x="4791517" y="3936263"/>
            <a:ext cx="1080120" cy="12676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2E7A568E-D1BF-39DC-67E5-162D6AB928A3}"/>
              </a:ext>
            </a:extLst>
          </p:cNvPr>
          <p:cNvCxnSpPr>
            <a:stCxn id="23" idx="4"/>
            <a:endCxn id="21" idx="6"/>
          </p:cNvCxnSpPr>
          <p:nvPr/>
        </p:nvCxnSpPr>
        <p:spPr bwMode="auto">
          <a:xfrm>
            <a:off x="5871637" y="3936263"/>
            <a:ext cx="1885639" cy="14259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31435629-EB3F-333A-E6FA-A3E1BCC5E16F}"/>
              </a:ext>
            </a:extLst>
          </p:cNvPr>
          <p:cNvCxnSpPr>
            <a:stCxn id="23" idx="7"/>
            <a:endCxn id="25" idx="2"/>
          </p:cNvCxnSpPr>
          <p:nvPr/>
        </p:nvCxnSpPr>
        <p:spPr bwMode="auto">
          <a:xfrm flipV="1">
            <a:off x="5932051" y="2553871"/>
            <a:ext cx="1582338" cy="123515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96662169-6190-7C81-ADA9-51651D8EE841}"/>
              </a:ext>
            </a:extLst>
          </p:cNvPr>
          <p:cNvCxnSpPr>
            <a:stCxn id="25" idx="0"/>
          </p:cNvCxnSpPr>
          <p:nvPr/>
        </p:nvCxnSpPr>
        <p:spPr bwMode="auto">
          <a:xfrm>
            <a:off x="7599829" y="2467622"/>
            <a:ext cx="49176" cy="279169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B68A8EB3-12D6-B3A4-850F-7604BF76725F}"/>
              </a:ext>
            </a:extLst>
          </p:cNvPr>
          <p:cNvCxnSpPr>
            <a:stCxn id="25" idx="0"/>
            <a:endCxn id="21" idx="0"/>
          </p:cNvCxnSpPr>
          <p:nvPr/>
        </p:nvCxnSpPr>
        <p:spPr bwMode="auto">
          <a:xfrm>
            <a:off x="7599829" y="2467622"/>
            <a:ext cx="72008" cy="28083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a:extLst>
              <a:ext uri="{FF2B5EF4-FFF2-40B4-BE49-F238E27FC236}">
                <a16:creationId xmlns:a16="http://schemas.microsoft.com/office/drawing/2014/main" id="{844B891C-D379-6D3A-D0DB-F4E95191B556}"/>
              </a:ext>
            </a:extLst>
          </p:cNvPr>
          <p:cNvCxnSpPr/>
          <p:nvPr/>
        </p:nvCxnSpPr>
        <p:spPr bwMode="auto">
          <a:xfrm flipV="1">
            <a:off x="4434085" y="2580868"/>
            <a:ext cx="3123024" cy="27006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EEAAAD52-1D11-81F4-F6C2-79BF6626ADE4}"/>
              </a:ext>
            </a:extLst>
          </p:cNvPr>
          <p:cNvCxnSpPr>
            <a:endCxn id="21" idx="6"/>
          </p:cNvCxnSpPr>
          <p:nvPr/>
        </p:nvCxnSpPr>
        <p:spPr bwMode="auto">
          <a:xfrm>
            <a:off x="4800749" y="5292933"/>
            <a:ext cx="2956527" cy="692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a:extLst>
              <a:ext uri="{FF2B5EF4-FFF2-40B4-BE49-F238E27FC236}">
                <a16:creationId xmlns:a16="http://schemas.microsoft.com/office/drawing/2014/main" id="{9D0CA6C5-EA03-220E-8866-B5F919213C8B}"/>
              </a:ext>
            </a:extLst>
          </p:cNvPr>
          <p:cNvCxnSpPr/>
          <p:nvPr/>
        </p:nvCxnSpPr>
        <p:spPr bwMode="auto">
          <a:xfrm>
            <a:off x="4800749" y="5317975"/>
            <a:ext cx="2956527" cy="692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3A2EDC59-BB29-FC19-126D-BF0CC2B5E372}"/>
              </a:ext>
            </a:extLst>
          </p:cNvPr>
          <p:cNvCxnSpPr>
            <a:stCxn id="19" idx="4"/>
            <a:endCxn id="17" idx="4"/>
          </p:cNvCxnSpPr>
          <p:nvPr/>
        </p:nvCxnSpPr>
        <p:spPr bwMode="auto">
          <a:xfrm flipH="1" flipV="1">
            <a:off x="4503485" y="2928151"/>
            <a:ext cx="288032" cy="24482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a:extLst>
              <a:ext uri="{FF2B5EF4-FFF2-40B4-BE49-F238E27FC236}">
                <a16:creationId xmlns:a16="http://schemas.microsoft.com/office/drawing/2014/main" id="{92A0DC78-7377-0E83-33DC-7E14D0CA8AE6}"/>
              </a:ext>
            </a:extLst>
          </p:cNvPr>
          <p:cNvCxnSpPr/>
          <p:nvPr/>
        </p:nvCxnSpPr>
        <p:spPr bwMode="auto">
          <a:xfrm flipH="1" flipV="1">
            <a:off x="4528510" y="2836162"/>
            <a:ext cx="288032" cy="24482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73079DDA-A7CC-2427-BC07-8CFE77A71A64}"/>
              </a:ext>
            </a:extLst>
          </p:cNvPr>
          <p:cNvCxnSpPr>
            <a:endCxn id="25" idx="2"/>
          </p:cNvCxnSpPr>
          <p:nvPr/>
        </p:nvCxnSpPr>
        <p:spPr bwMode="auto">
          <a:xfrm flipV="1">
            <a:off x="4804548" y="2553871"/>
            <a:ext cx="2709841" cy="27189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a:extLst>
              <a:ext uri="{FF2B5EF4-FFF2-40B4-BE49-F238E27FC236}">
                <a16:creationId xmlns:a16="http://schemas.microsoft.com/office/drawing/2014/main" id="{A10D4A4E-8C8A-002A-E5C7-A18FE9D80A64}"/>
              </a:ext>
            </a:extLst>
          </p:cNvPr>
          <p:cNvCxnSpPr/>
          <p:nvPr/>
        </p:nvCxnSpPr>
        <p:spPr bwMode="auto">
          <a:xfrm flipV="1">
            <a:off x="4836352" y="2527638"/>
            <a:ext cx="2709841" cy="27189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itle 2">
            <a:extLst>
              <a:ext uri="{FF2B5EF4-FFF2-40B4-BE49-F238E27FC236}">
                <a16:creationId xmlns:a16="http://schemas.microsoft.com/office/drawing/2014/main" id="{0555AD59-7C1D-6EC7-85C5-17048577329B}"/>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3D Example</a:t>
            </a:r>
            <a:endParaRPr lang="en-GB" sz="44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672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6" dur="2000" fill="hold"/>
                                        <p:tgtEl>
                                          <p:spTgt spid="2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8" dur="2000" fill="hold"/>
                                        <p:tgtEl>
                                          <p:spTgt spid="1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10" dur="2000" fill="hold"/>
                                        <p:tgtEl>
                                          <p:spTgt spid="2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12" dur="2000" fill="hold"/>
                                        <p:tgtEl>
                                          <p:spTgt spid="2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14" dur="2000" fill="hold"/>
                                        <p:tgtEl>
                                          <p:spTgt spid="24"/>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16" dur="2000" fill="hold"/>
                                        <p:tgtEl>
                                          <p:spTgt spid="21"/>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18" dur="2000" fill="hold"/>
                                        <p:tgtEl>
                                          <p:spTgt spid="20"/>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20" dur="2000" fill="hold"/>
                                        <p:tgtEl>
                                          <p:spTgt spid="19"/>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22" dur="2000" fill="hold"/>
                                        <p:tgtEl>
                                          <p:spTgt spid="18"/>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24" dur="2000" fill="hold"/>
                                        <p:tgtEl>
                                          <p:spTgt spid="17"/>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0 0 L 0.0158 -0.01041 " pathEditMode="relative" ptsTypes="AA">
                                      <p:cBhvr>
                                        <p:cTn id="28" dur="2000" fill="hold"/>
                                        <p:tgtEl>
                                          <p:spTgt spid="16"/>
                                        </p:tgtEl>
                                        <p:attrNameLst>
                                          <p:attrName>ppt_x</p:attrName>
                                          <p:attrName>ppt_y</p:attrName>
                                        </p:attrNameLst>
                                      </p:cBhvr>
                                    </p:animMotion>
                                  </p:childTnLst>
                                </p:cTn>
                              </p:par>
                              <p:par>
                                <p:cTn id="29" presetID="0" presetClass="path" presetSubtype="0" accel="50000" decel="50000" fill="hold" grpId="1" nodeType="withEffect">
                                  <p:stCondLst>
                                    <p:cond delay="0"/>
                                  </p:stCondLst>
                                  <p:childTnLst>
                                    <p:animMotion origin="layout" path="M 0 0 L -0.00781 -0.01065 " pathEditMode="relative" ptsTypes="AA">
                                      <p:cBhvr>
                                        <p:cTn id="30" dur="2000" fill="hold"/>
                                        <p:tgtEl>
                                          <p:spTgt spid="22"/>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L 0.02361 0 " pathEditMode="relative" ptsTypes="AA">
                                      <p:cBhvr>
                                        <p:cTn id="32" dur="2000" fill="hold"/>
                                        <p:tgtEl>
                                          <p:spTgt spid="20"/>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L -0.00781 0 " pathEditMode="relative" ptsTypes="AA">
                                      <p:cBhvr>
                                        <p:cTn id="34" dur="2000" fill="hold"/>
                                        <p:tgtEl>
                                          <p:spTgt spid="18"/>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0 0 L 0.01579 -0.06294 " pathEditMode="relative" ptsTypes="AA">
                                      <p:cBhvr>
                                        <p:cTn id="36"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animBg="1"/>
      <p:bldP spid="18" grpId="1" animBg="1"/>
      <p:bldP spid="19" grpId="0" animBg="1"/>
      <p:bldP spid="20" grpId="0" animBg="1"/>
      <p:bldP spid="20" grpId="1" animBg="1"/>
      <p:bldP spid="21" grpId="0" animBg="1"/>
      <p:bldP spid="22" grpId="0" animBg="1"/>
      <p:bldP spid="22" grpId="1" animBg="1"/>
      <p:bldP spid="23" grpId="0" animBg="1"/>
      <p:bldP spid="24" grpId="0" animBg="1"/>
      <p:bldP spid="24" grpId="1"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22FF7-BE1F-5454-50F7-998BCF1A753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49B948-4CDF-4909-D0F2-0FD40D8E2820}"/>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DC166784-7D28-C159-C6F3-11A17278A19B}"/>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Recommended procedure (1)</a:t>
            </a:r>
            <a:endParaRPr lang="en-GB" sz="44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95113A4-018A-FB25-DF75-8412F465B021}"/>
              </a:ext>
            </a:extLst>
          </p:cNvPr>
          <p:cNvSpPr txBox="1"/>
          <p:nvPr/>
        </p:nvSpPr>
        <p:spPr>
          <a:xfrm>
            <a:off x="555172" y="1120675"/>
            <a:ext cx="10798628" cy="3416320"/>
          </a:xfrm>
          <a:prstGeom prst="rect">
            <a:avLst/>
          </a:prstGeom>
          <a:noFill/>
        </p:spPr>
        <p:txBody>
          <a:bodyPr wrap="square">
            <a:spAutoFit/>
          </a:bodyPr>
          <a:lstStyle/>
          <a:p>
            <a:r>
              <a:rPr lang="en-GB" sz="2400" dirty="0"/>
              <a:t>The primary purpose of least squares adjustment is to estimate survey control mark coordinates from a set of measurements. </a:t>
            </a:r>
          </a:p>
          <a:p>
            <a:endParaRPr lang="en-GB" sz="2400" dirty="0"/>
          </a:p>
          <a:p>
            <a:r>
              <a:rPr lang="en-GB" sz="2400" dirty="0"/>
              <a:t>In addition to this, least squares provides for the following additional outcomes: </a:t>
            </a:r>
          </a:p>
          <a:p>
            <a:pPr marL="285750" indent="-285750">
              <a:buFont typeface="Arial" panose="020B0604020202020204" pitchFamily="34" charset="0"/>
              <a:buChar char="•"/>
            </a:pPr>
            <a:r>
              <a:rPr lang="en-GB" sz="2400" dirty="0"/>
              <a:t>the uncertainty of the estimated coordinates;</a:t>
            </a:r>
          </a:p>
          <a:p>
            <a:pPr marL="285750" indent="-285750">
              <a:buFont typeface="Arial" panose="020B0604020202020204" pitchFamily="34" charset="0"/>
              <a:buChar char="•"/>
            </a:pPr>
            <a:r>
              <a:rPr lang="en-GB" sz="2400" dirty="0"/>
              <a:t>the quality of the survey control network; and</a:t>
            </a:r>
          </a:p>
          <a:p>
            <a:pPr marL="285750" indent="-285750">
              <a:buFont typeface="Arial" panose="020B0604020202020204" pitchFamily="34" charset="0"/>
              <a:buChar char="•"/>
            </a:pPr>
            <a:r>
              <a:rPr lang="en-GB" sz="2400" dirty="0"/>
              <a:t>the necessary statistics to evaluate the quality of the measurements and the estimated coordinates.</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75767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5690-B15B-3F55-9E34-B344789E94E9}"/>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6E7792-48C3-0228-ABFF-EC631424A1D7}"/>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8AEA2C85-7119-0A5D-E5C6-33F807C89AF3}"/>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Recommended procedure (2)</a:t>
            </a:r>
            <a:endParaRPr lang="en-GB" sz="44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6697BDC-48BC-7035-0CB6-2B9FD7D634FB}"/>
              </a:ext>
            </a:extLst>
          </p:cNvPr>
          <p:cNvSpPr txBox="1"/>
          <p:nvPr/>
        </p:nvSpPr>
        <p:spPr>
          <a:xfrm>
            <a:off x="555172" y="1120675"/>
            <a:ext cx="10798628" cy="2677656"/>
          </a:xfrm>
          <a:prstGeom prst="rect">
            <a:avLst/>
          </a:prstGeom>
          <a:noFill/>
        </p:spPr>
        <p:txBody>
          <a:bodyPr wrap="square">
            <a:spAutoFit/>
          </a:bodyPr>
          <a:lstStyle/>
          <a:p>
            <a:r>
              <a:rPr lang="en-GB" sz="2400" b="1" dirty="0"/>
              <a:t>Types of uncertainty</a:t>
            </a:r>
          </a:p>
          <a:p>
            <a:pPr marL="285750" indent="-285750">
              <a:buFont typeface="Arial" panose="020B0604020202020204" pitchFamily="34" charset="0"/>
              <a:buChar char="•"/>
            </a:pPr>
            <a:r>
              <a:rPr lang="en-GB" sz="2400" dirty="0"/>
              <a:t>Positional Uncertainty (PU)</a:t>
            </a:r>
            <a:r>
              <a:rPr lang="en-US" sz="2400" dirty="0"/>
              <a:t>: </a:t>
            </a:r>
            <a:r>
              <a:rPr lang="en-GB" sz="2400" dirty="0"/>
              <a:t>The uncertainty of the horizontal and/or vertical coordinates of a survey control mark with respect to datum. </a:t>
            </a:r>
          </a:p>
          <a:p>
            <a:pPr marL="285750" indent="-285750">
              <a:buFont typeface="Arial" panose="020B0604020202020204" pitchFamily="34" charset="0"/>
              <a:buChar char="•"/>
            </a:pPr>
            <a:r>
              <a:rPr lang="en-GB" sz="2400" dirty="0"/>
              <a:t>Relative Uncertainty (RU): The uncertainty between the horizontal and/or vertical coordinates of any two survey control marks. </a:t>
            </a:r>
          </a:p>
          <a:p>
            <a:pPr marL="285750" indent="-285750">
              <a:buFont typeface="Arial" panose="020B0604020202020204" pitchFamily="34" charset="0"/>
              <a:buChar char="•"/>
            </a:pPr>
            <a:r>
              <a:rPr lang="en-GB" sz="2400" dirty="0"/>
              <a:t>Survey Uncertainty (SU): The uncertainty of the horizontal and/or vertical coordinates of a survey control mark independent of datum. </a:t>
            </a:r>
            <a:endParaRPr lang="en-DE" sz="2400" dirty="0"/>
          </a:p>
        </p:txBody>
      </p:sp>
    </p:spTree>
    <p:extLst>
      <p:ext uri="{BB962C8B-B14F-4D97-AF65-F5344CB8AC3E}">
        <p14:creationId xmlns:p14="http://schemas.microsoft.com/office/powerpoint/2010/main" val="380258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FCB2C-4C59-D9F2-0CDE-DA65AD0BB507}"/>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E5AA9F4-DCC0-6526-E946-526D14CDE558}"/>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BD5783D5-88F3-93C4-F9DB-D279885551AA}"/>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Recommended procedure (2)</a:t>
            </a:r>
            <a:endParaRPr lang="en-GB" sz="44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02EE44F-1643-0721-36D3-F2F59BFFF794}"/>
              </a:ext>
            </a:extLst>
          </p:cNvPr>
          <p:cNvSpPr txBox="1"/>
          <p:nvPr/>
        </p:nvSpPr>
        <p:spPr>
          <a:xfrm>
            <a:off x="555172" y="1120675"/>
            <a:ext cx="10798628" cy="4524315"/>
          </a:xfrm>
          <a:prstGeom prst="rect">
            <a:avLst/>
          </a:prstGeom>
          <a:noFill/>
        </p:spPr>
        <p:txBody>
          <a:bodyPr wrap="square">
            <a:spAutoFit/>
          </a:bodyPr>
          <a:lstStyle/>
          <a:p>
            <a:pPr marL="457200" indent="-457200">
              <a:buFont typeface="+mj-lt"/>
              <a:buAutoNum type="arabicPeriod"/>
            </a:pPr>
            <a:r>
              <a:rPr lang="en-GB" sz="2400" dirty="0"/>
              <a:t>All survey control measurements should be corrected for all known calibration corrections and systematic error sources and be accompanied by reliable values of uncertainty (or weights). To test the control survey for errors, redundant measurements sufficient to identify errors shall be used. The larger the degrees of freedom (</a:t>
            </a:r>
            <a:r>
              <a:rPr lang="en-GB" sz="2400" dirty="0" err="1"/>
              <a:t>DoF</a:t>
            </a:r>
            <a:r>
              <a:rPr lang="en-GB" sz="2400" dirty="0"/>
              <a:t>), the greater confidence can be gained from a survey.</a:t>
            </a:r>
          </a:p>
          <a:p>
            <a:pPr marL="457200" indent="-457200">
              <a:buFont typeface="+mj-lt"/>
              <a:buAutoNum type="arabicPeriod"/>
            </a:pPr>
            <a:r>
              <a:rPr lang="en-GB" sz="2400" dirty="0"/>
              <a:t>A </a:t>
            </a:r>
            <a:r>
              <a:rPr lang="en-GB" sz="2400" dirty="0">
                <a:solidFill>
                  <a:srgbClr val="00B050"/>
                </a:solidFill>
              </a:rPr>
              <a:t>minimally constrained adjustment </a:t>
            </a:r>
            <a:r>
              <a:rPr lang="en-GB" sz="2400" dirty="0"/>
              <a:t>should be tested using the </a:t>
            </a:r>
            <a:r>
              <a:rPr lang="en-GB" sz="2400" b="1" dirty="0"/>
              <a:t>local test </a:t>
            </a:r>
            <a:r>
              <a:rPr lang="en-GB" sz="2400" dirty="0"/>
              <a:t>and </a:t>
            </a:r>
            <a:r>
              <a:rPr lang="en-GB" sz="2400" b="1" dirty="0"/>
              <a:t>global test</a:t>
            </a:r>
            <a:r>
              <a:rPr lang="en-GB" sz="2400" dirty="0"/>
              <a:t>. </a:t>
            </a:r>
          </a:p>
          <a:p>
            <a:pPr marL="457200" indent="-457200">
              <a:buFont typeface="+mj-lt"/>
              <a:buAutoNum type="arabicPeriod"/>
            </a:pPr>
            <a:r>
              <a:rPr lang="en-GB" sz="2400" dirty="0"/>
              <a:t>If required, estimated Survey Uncertainty and associated Relative Uncertainty values should be examined to assess whether the survey has achieved any predefined uncertainty or quality thresholds. </a:t>
            </a:r>
          </a:p>
          <a:p>
            <a:pPr marL="457200" indent="-457200">
              <a:buFont typeface="+mj-lt"/>
              <a:buAutoNum type="arabicPeriod"/>
            </a:pPr>
            <a:r>
              <a:rPr lang="en-GB" sz="2400" dirty="0"/>
              <a:t>When attempting to propagate datum and uncertainty, </a:t>
            </a:r>
            <a:r>
              <a:rPr lang="en-GB" sz="2400" dirty="0">
                <a:solidFill>
                  <a:srgbClr val="FF0000"/>
                </a:solidFill>
              </a:rPr>
              <a:t>a fully constrained and appropriately weighted adjustment </a:t>
            </a:r>
            <a:r>
              <a:rPr lang="en-GB" sz="2400" dirty="0"/>
              <a:t>should be undertaken.</a:t>
            </a:r>
          </a:p>
        </p:txBody>
      </p:sp>
    </p:spTree>
    <p:extLst>
      <p:ext uri="{BB962C8B-B14F-4D97-AF65-F5344CB8AC3E}">
        <p14:creationId xmlns:p14="http://schemas.microsoft.com/office/powerpoint/2010/main" val="230386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C855F-C7D3-C5F8-7E38-92F90D768E77}"/>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571E11EB-4C82-106D-61DE-8058CE413428}"/>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FD0F53C0-CED8-8504-2498-0689B470DC7E}"/>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Recommended procedure (3)</a:t>
            </a:r>
            <a:endParaRPr lang="en-GB" sz="44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BDB9728-1230-8C4B-12BE-5C5AFA7B25DB}"/>
              </a:ext>
            </a:extLst>
          </p:cNvPr>
          <p:cNvSpPr txBox="1"/>
          <p:nvPr/>
        </p:nvSpPr>
        <p:spPr>
          <a:xfrm>
            <a:off x="555172" y="1120675"/>
            <a:ext cx="10798628" cy="3416320"/>
          </a:xfrm>
          <a:prstGeom prst="rect">
            <a:avLst/>
          </a:prstGeom>
          <a:noFill/>
        </p:spPr>
        <p:txBody>
          <a:bodyPr wrap="square">
            <a:spAutoFit/>
          </a:bodyPr>
          <a:lstStyle/>
          <a:p>
            <a:pPr marL="457200" indent="-457200">
              <a:buFont typeface="+mj-lt"/>
              <a:buAutoNum type="arabicPeriod" startAt="5"/>
            </a:pPr>
            <a:r>
              <a:rPr lang="en-GB" sz="2400" dirty="0"/>
              <a:t>The </a:t>
            </a:r>
            <a:r>
              <a:rPr lang="en-GB" sz="2400" dirty="0">
                <a:solidFill>
                  <a:srgbClr val="FF0000"/>
                </a:solidFill>
              </a:rPr>
              <a:t>fully constrained adjustment </a:t>
            </a:r>
            <a:r>
              <a:rPr lang="en-GB" sz="2400" dirty="0"/>
              <a:t>should be tested using the </a:t>
            </a:r>
            <a:r>
              <a:rPr lang="en-GB" sz="2400" b="1" dirty="0"/>
              <a:t>local test </a:t>
            </a:r>
            <a:r>
              <a:rPr lang="en-GB" sz="2400" dirty="0"/>
              <a:t>to verify that the imposed constraints do not result in measurement failure(s). </a:t>
            </a:r>
          </a:p>
          <a:p>
            <a:pPr marL="457200" indent="-457200">
              <a:buFont typeface="+mj-lt"/>
              <a:buAutoNum type="arabicPeriod" startAt="5"/>
            </a:pPr>
            <a:r>
              <a:rPr lang="en-GB" sz="2400" dirty="0"/>
              <a:t>The </a:t>
            </a:r>
            <a:r>
              <a:rPr lang="en-GB" sz="2400" dirty="0">
                <a:solidFill>
                  <a:srgbClr val="FF0000"/>
                </a:solidFill>
              </a:rPr>
              <a:t>fully constrained adjustment </a:t>
            </a:r>
            <a:r>
              <a:rPr lang="en-GB" sz="2400" dirty="0"/>
              <a:t>should be tested using the </a:t>
            </a:r>
            <a:r>
              <a:rPr lang="en-GB" sz="2400" b="1" dirty="0"/>
              <a:t>global test</a:t>
            </a:r>
            <a:r>
              <a:rPr lang="en-GB" sz="2400" dirty="0"/>
              <a:t>. If this adjustment test fails, the quality of survey measurements and constraints needs to be examined to identify and rectify the cause of failure. </a:t>
            </a:r>
          </a:p>
          <a:p>
            <a:pPr marL="457200" indent="-457200">
              <a:buFont typeface="+mj-lt"/>
              <a:buAutoNum type="arabicPeriod" startAt="5"/>
            </a:pPr>
            <a:r>
              <a:rPr lang="en-GB" sz="2400" dirty="0"/>
              <a:t>If required, estimated PU and associated RU values (or other reliable statistical methods) should be examined to assess whether the survey control network has achieved any predefined uncertainty or quality thresholds. </a:t>
            </a:r>
          </a:p>
          <a:p>
            <a:endParaRPr lang="en-GB" sz="2400" dirty="0"/>
          </a:p>
        </p:txBody>
      </p:sp>
    </p:spTree>
    <p:extLst>
      <p:ext uri="{BB962C8B-B14F-4D97-AF65-F5344CB8AC3E}">
        <p14:creationId xmlns:p14="http://schemas.microsoft.com/office/powerpoint/2010/main" val="93773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D399A-AD18-0F89-1069-350B9BEFDC5E}"/>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0D01F238-00D0-D14C-62B9-B57B0AB590BA}"/>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3569E6E8-3D2B-3F50-5F63-C294EBE977BB}"/>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Evaluating survey uncertainty</a:t>
            </a:r>
            <a:endParaRPr lang="en-GB" sz="44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C57E34A-DBA1-E426-2434-01B01AB0DE0D}"/>
              </a:ext>
            </a:extLst>
          </p:cNvPr>
          <p:cNvSpPr txBox="1"/>
          <p:nvPr/>
        </p:nvSpPr>
        <p:spPr>
          <a:xfrm>
            <a:off x="555172" y="1120675"/>
            <a:ext cx="10798628" cy="1569660"/>
          </a:xfrm>
          <a:prstGeom prst="rect">
            <a:avLst/>
          </a:prstGeom>
          <a:noFill/>
        </p:spPr>
        <p:txBody>
          <a:bodyPr wrap="square">
            <a:spAutoFit/>
          </a:bodyPr>
          <a:lstStyle/>
          <a:p>
            <a:r>
              <a:rPr lang="en-GB" sz="2400" dirty="0"/>
              <a:t>Statistical tests in a network adjustment are used to assess and/or demonstrate the reliability of a survey control network. The following two tests should be undertaken on both minimally constrained and fully constrained adjustments to evaluate the quality of a survey and the derived results. </a:t>
            </a:r>
          </a:p>
        </p:txBody>
      </p:sp>
    </p:spTree>
    <p:extLst>
      <p:ext uri="{BB962C8B-B14F-4D97-AF65-F5344CB8AC3E}">
        <p14:creationId xmlns:p14="http://schemas.microsoft.com/office/powerpoint/2010/main" val="83241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D1BE-1CD5-B619-618C-98FE84027258}"/>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50BA2C7B-B0E3-5490-79D9-88D6EAD607B6}"/>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044AC817-4E8F-59C1-62DE-E53D8809576F}"/>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Local test</a:t>
            </a:r>
            <a:endParaRPr lang="en-GB" sz="44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35D8E95-BFD4-4811-7F8A-2EFC2D81DEC6}"/>
              </a:ext>
            </a:extLst>
          </p:cNvPr>
          <p:cNvSpPr txBox="1"/>
          <p:nvPr/>
        </p:nvSpPr>
        <p:spPr>
          <a:xfrm>
            <a:off x="555172" y="1120675"/>
            <a:ext cx="10798628" cy="5632311"/>
          </a:xfrm>
          <a:prstGeom prst="rect">
            <a:avLst/>
          </a:prstGeom>
          <a:noFill/>
        </p:spPr>
        <p:txBody>
          <a:bodyPr wrap="square">
            <a:spAutoFit/>
          </a:bodyPr>
          <a:lstStyle/>
          <a:p>
            <a:r>
              <a:rPr lang="en-GB" sz="2400" dirty="0"/>
              <a:t>A local test is an evaluation procedure performed on </a:t>
            </a:r>
            <a:r>
              <a:rPr lang="en-GB" sz="2400" b="1" dirty="0"/>
              <a:t>individual survey measurements to assess the quality of a measurement and its assumed (or a-priori) uncertainty</a:t>
            </a:r>
            <a:r>
              <a:rPr lang="en-GB" sz="2400" dirty="0"/>
              <a:t>. To validate each measurement and assumed uncertainty, the size of each adjusted measurement correction should be tested to verify that the correction lies within the upper and lower limits of the specified confidence interval. Such testing should be undertaken to demonstrate that: </a:t>
            </a:r>
          </a:p>
          <a:p>
            <a:pPr marL="342900" indent="-342900">
              <a:buFont typeface="Arial" panose="020B0604020202020204" pitchFamily="34" charset="0"/>
              <a:buChar char="•"/>
            </a:pPr>
            <a:r>
              <a:rPr lang="en-GB" sz="2400" dirty="0"/>
              <a:t>no gross errors exist within the measurements;</a:t>
            </a:r>
          </a:p>
          <a:p>
            <a:pPr marL="342900" indent="-342900">
              <a:buFont typeface="Arial" panose="020B0604020202020204" pitchFamily="34" charset="0"/>
              <a:buChar char="•"/>
            </a:pPr>
            <a:r>
              <a:rPr lang="en-GB" sz="2400" dirty="0"/>
              <a:t>all measurements are appropriately weighted;</a:t>
            </a:r>
          </a:p>
          <a:p>
            <a:pPr marL="342900" indent="-342900">
              <a:buFont typeface="Arial" panose="020B0604020202020204" pitchFamily="34" charset="0"/>
              <a:buChar char="•"/>
            </a:pPr>
            <a:r>
              <a:rPr lang="en-GB" sz="2400" dirty="0"/>
              <a:t>all measurements satisfy any predefined measurement precision criteria; and</a:t>
            </a:r>
          </a:p>
          <a:p>
            <a:pPr marL="342900" indent="-342900">
              <a:buFont typeface="Arial" panose="020B0604020202020204" pitchFamily="34" charset="0"/>
              <a:buChar char="•"/>
            </a:pPr>
            <a:r>
              <a:rPr lang="en-GB" sz="2400" dirty="0"/>
              <a:t>in the case of constrained adjustment, the imposed constraints are statistically reliable. </a:t>
            </a:r>
          </a:p>
          <a:p>
            <a:r>
              <a:rPr lang="en-GB" sz="2400" dirty="0"/>
              <a:t>Local tests should be conducted using the Normal distribution at the 95% confidence level. A correction which exceeds the upper 95% confidence limit indicates a failure and the need to re-evaluate the assumed uncertainty of the measurements and/or imposed constraints.</a:t>
            </a:r>
          </a:p>
        </p:txBody>
      </p:sp>
    </p:spTree>
    <p:extLst>
      <p:ext uri="{BB962C8B-B14F-4D97-AF65-F5344CB8AC3E}">
        <p14:creationId xmlns:p14="http://schemas.microsoft.com/office/powerpoint/2010/main" val="316929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BFF7-A0B3-E9E0-000C-3AEE908F46F6}"/>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8BA34DC1-2F7A-621F-99B2-F13854D5BA58}"/>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30030427-FA2B-72AA-55A9-65F29AFF4F69}"/>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Global test</a:t>
            </a:r>
            <a:endParaRPr lang="en-GB" sz="4400" b="1"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B6F34DB-FFD5-2620-8C9B-C6D4567050EB}"/>
              </a:ext>
            </a:extLst>
          </p:cNvPr>
          <p:cNvSpPr txBox="1"/>
          <p:nvPr/>
        </p:nvSpPr>
        <p:spPr>
          <a:xfrm>
            <a:off x="555172" y="1120675"/>
            <a:ext cx="10798628" cy="5016758"/>
          </a:xfrm>
          <a:prstGeom prst="rect">
            <a:avLst/>
          </a:prstGeom>
          <a:noFill/>
        </p:spPr>
        <p:txBody>
          <a:bodyPr wrap="square">
            <a:spAutoFit/>
          </a:bodyPr>
          <a:lstStyle/>
          <a:p>
            <a:r>
              <a:rPr lang="en-GB" sz="2000" dirty="0"/>
              <a:t>A global test is an evaluation procedure performed on a least squares adjustment to assess the quality of the survey as a whole. To validate the network as a whole, the sum of the squares of the weighted measurement corrections resulting from the adjustment (the adjustment result) should be tested against the </a:t>
            </a:r>
            <a:r>
              <a:rPr lang="en-GB" sz="2000" dirty="0" err="1"/>
              <a:t>DoF</a:t>
            </a:r>
            <a:r>
              <a:rPr lang="en-GB" sz="2000" dirty="0"/>
              <a:t> of the network. Testing should be conducted using the Chi-square distribution. </a:t>
            </a:r>
          </a:p>
          <a:p>
            <a:endParaRPr lang="en-GB" sz="2000" dirty="0"/>
          </a:p>
          <a:p>
            <a:r>
              <a:rPr lang="en-GB" sz="2000" dirty="0"/>
              <a:t>If the adjustment result is equal to the </a:t>
            </a:r>
            <a:r>
              <a:rPr lang="en-GB" sz="2000" dirty="0" err="1"/>
              <a:t>DoF</a:t>
            </a:r>
            <a:r>
              <a:rPr lang="en-GB" sz="2000" dirty="0"/>
              <a:t>, the sigma-zero (or variance factor) will be unity, indicating that the system of survey measurements, uncertainties and constraints is statistically reliable. Values larger than one indicate that one or more of the a-priori measurement uncertainties are over-optimistic, or a larger-than-expected correction has resulted. Values less than one suggest that the measurements were better than assumed by the combined set of measurement uncertainties. Values which exceed the upper confidence limit indicate a failure and the need to re-evaluate the uncertainty of the measurements (via the local test) and/or the uncertainty of the imposed constraints.</a:t>
            </a:r>
          </a:p>
          <a:p>
            <a:endParaRPr lang="en-GB" sz="2000" dirty="0"/>
          </a:p>
          <a:p>
            <a:r>
              <a:rPr lang="en-GB" sz="2000" dirty="0"/>
              <a:t>Whilst it is not always possible, nor essential, to achieve sigma-zero values equal to unity, a pass for both local and global tests is a minimum requirement for demonstrating survey control network reliability.</a:t>
            </a:r>
          </a:p>
        </p:txBody>
      </p:sp>
    </p:spTree>
    <p:extLst>
      <p:ext uri="{BB962C8B-B14F-4D97-AF65-F5344CB8AC3E}">
        <p14:creationId xmlns:p14="http://schemas.microsoft.com/office/powerpoint/2010/main" val="63549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8CE46-3274-2371-5C95-2538920C7A33}"/>
            </a:ext>
          </a:extLst>
        </p:cNvPr>
        <p:cNvGrpSpPr/>
        <p:nvPr/>
      </p:nvGrpSpPr>
      <p:grpSpPr>
        <a:xfrm>
          <a:off x="0" y="0"/>
          <a:ext cx="0" cy="0"/>
          <a:chOff x="0" y="0"/>
          <a:chExt cx="0" cy="0"/>
        </a:xfrm>
      </p:grpSpPr>
      <p:sp>
        <p:nvSpPr>
          <p:cNvPr id="39" name="Title 2">
            <a:extLst>
              <a:ext uri="{FF2B5EF4-FFF2-40B4-BE49-F238E27FC236}">
                <a16:creationId xmlns:a16="http://schemas.microsoft.com/office/drawing/2014/main" id="{C375F22F-2A49-06A2-82C0-6C2F1F3AEAEE}"/>
              </a:ext>
            </a:extLst>
          </p:cNvPr>
          <p:cNvSpPr txBox="1">
            <a:spLocks/>
          </p:cNvSpPr>
          <p:nvPr/>
        </p:nvSpPr>
        <p:spPr>
          <a:xfrm>
            <a:off x="-1" y="1047"/>
            <a:ext cx="790249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chemeClr val="bg1"/>
                </a:solidFill>
                <a:latin typeface="Calibri" panose="020F0502020204030204" pitchFamily="34" charset="0"/>
                <a:cs typeface="Calibri" panose="020F0502020204030204" pitchFamily="34" charset="0"/>
              </a:rPr>
              <a:t>When to consider geodetic adjustments</a:t>
            </a:r>
          </a:p>
        </p:txBody>
      </p:sp>
      <p:grpSp>
        <p:nvGrpSpPr>
          <p:cNvPr id="28" name="Group 27">
            <a:extLst>
              <a:ext uri="{FF2B5EF4-FFF2-40B4-BE49-F238E27FC236}">
                <a16:creationId xmlns:a16="http://schemas.microsoft.com/office/drawing/2014/main" id="{9288C8CC-641D-EE90-DD5E-6EAC4F4735FB}"/>
              </a:ext>
            </a:extLst>
          </p:cNvPr>
          <p:cNvGrpSpPr/>
          <p:nvPr/>
        </p:nvGrpSpPr>
        <p:grpSpPr>
          <a:xfrm>
            <a:off x="10070436" y="5671144"/>
            <a:ext cx="2531327" cy="1220833"/>
            <a:chOff x="0" y="5637167"/>
            <a:chExt cx="2531327" cy="1220833"/>
          </a:xfrm>
        </p:grpSpPr>
        <p:sp>
          <p:nvSpPr>
            <p:cNvPr id="33" name="Rectangle 32">
              <a:extLst>
                <a:ext uri="{FF2B5EF4-FFF2-40B4-BE49-F238E27FC236}">
                  <a16:creationId xmlns:a16="http://schemas.microsoft.com/office/drawing/2014/main" id="{3F363C6F-AA12-2E68-53A2-F24EEB155C04}"/>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p>
          </p:txBody>
        </p:sp>
        <p:sp>
          <p:nvSpPr>
            <p:cNvPr id="34" name="Text Box 2">
              <a:extLst>
                <a:ext uri="{FF2B5EF4-FFF2-40B4-BE49-F238E27FC236}">
                  <a16:creationId xmlns:a16="http://schemas.microsoft.com/office/drawing/2014/main" id="{542B1630-50BE-294C-7FE6-FAFC74D9DAA0}"/>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5" name="Rectangle 34">
              <a:extLst>
                <a:ext uri="{FF2B5EF4-FFF2-40B4-BE49-F238E27FC236}">
                  <a16:creationId xmlns:a16="http://schemas.microsoft.com/office/drawing/2014/main" id="{DC35FF82-1386-D42C-4192-C56E67740C73}"/>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3" name="Picture 12" descr="A logo with a circular design&#10;&#10;Description automatically generated with medium confidence">
            <a:extLst>
              <a:ext uri="{FF2B5EF4-FFF2-40B4-BE49-F238E27FC236}">
                <a16:creationId xmlns:a16="http://schemas.microsoft.com/office/drawing/2014/main" id="{B81608C4-B1D0-1A7E-D947-D1E345114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2" name="TextBox 1">
            <a:extLst>
              <a:ext uri="{FF2B5EF4-FFF2-40B4-BE49-F238E27FC236}">
                <a16:creationId xmlns:a16="http://schemas.microsoft.com/office/drawing/2014/main" id="{149B6A8D-E4A3-71F8-2F90-2647385EDB8B}"/>
              </a:ext>
            </a:extLst>
          </p:cNvPr>
          <p:cNvSpPr txBox="1"/>
          <p:nvPr/>
        </p:nvSpPr>
        <p:spPr>
          <a:xfrm>
            <a:off x="480951" y="1211283"/>
            <a:ext cx="10379033" cy="1877437"/>
          </a:xfrm>
          <a:prstGeom prst="rect">
            <a:avLst/>
          </a:prstGeom>
          <a:noFill/>
        </p:spPr>
        <p:txBody>
          <a:bodyPr wrap="square" rtlCol="0">
            <a:spAutoFit/>
          </a:bodyPr>
          <a:lstStyle/>
          <a:p>
            <a:pPr marL="285750" indent="-285750">
              <a:buFont typeface="Arial" panose="020B0604020202020204" pitchFamily="34" charset="0"/>
              <a:buChar char="•"/>
            </a:pPr>
            <a:r>
              <a:rPr lang="en-US" sz="2000" dirty="0"/>
              <a:t>Datum not aligned with current version of ITRF</a:t>
            </a:r>
          </a:p>
          <a:p>
            <a:pPr marL="285750" indent="-285750">
              <a:buFont typeface="Arial" panose="020B0604020202020204" pitchFamily="34" charset="0"/>
              <a:buChar char="•"/>
            </a:pPr>
            <a:r>
              <a:rPr lang="en-US" sz="2000" dirty="0"/>
              <a:t>Distortion in datum due to geophysical reasons</a:t>
            </a:r>
          </a:p>
          <a:p>
            <a:pPr marL="285750" indent="-285750">
              <a:buFont typeface="Arial" panose="020B0604020202020204" pitchFamily="34" charset="0"/>
              <a:buChar char="•"/>
            </a:pPr>
            <a:r>
              <a:rPr lang="en-US" sz="2000" dirty="0"/>
              <a:t>Increase in accuracy of datum is needed for emerging technologies</a:t>
            </a:r>
          </a:p>
          <a:p>
            <a:pPr marL="285750" indent="-285750">
              <a:buFont typeface="Arial" panose="020B0604020202020204" pitchFamily="34" charset="0"/>
              <a:buChar char="•"/>
            </a:pPr>
            <a:r>
              <a:rPr lang="en-US" sz="2000" dirty="0"/>
              <a:t>GNSS CORS network has been densified (improved resolution)</a:t>
            </a:r>
          </a:p>
          <a:p>
            <a:pPr marL="285750" indent="-285750">
              <a:buFont typeface="Arial" panose="020B0604020202020204" pitchFamily="34" charset="0"/>
              <a:buChar char="•"/>
            </a:pPr>
            <a:endParaRPr lang="en-US" dirty="0"/>
          </a:p>
          <a:p>
            <a:endParaRPr lang="en-DE" dirty="0"/>
          </a:p>
        </p:txBody>
      </p:sp>
    </p:spTree>
    <p:extLst>
      <p:ext uri="{BB962C8B-B14F-4D97-AF65-F5344CB8AC3E}">
        <p14:creationId xmlns:p14="http://schemas.microsoft.com/office/powerpoint/2010/main" val="416528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24D09-13A3-2BF2-2435-CF436E48045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A22C8FAF-9A92-DC41-F07A-77D6C715F375}"/>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E4782F42-BE81-EB85-2757-46FEBCC2C90F}"/>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Example</a:t>
            </a:r>
            <a:endParaRPr lang="en-GB" sz="4400"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1958BF2-7B69-630C-8EAD-C40353A6F9C3}"/>
              </a:ext>
            </a:extLst>
          </p:cNvPr>
          <p:cNvPicPr>
            <a:picLocks noChangeAspect="1"/>
          </p:cNvPicPr>
          <p:nvPr/>
        </p:nvPicPr>
        <p:blipFill>
          <a:blip r:embed="rId2"/>
          <a:stretch>
            <a:fillRect/>
          </a:stretch>
        </p:blipFill>
        <p:spPr>
          <a:xfrm>
            <a:off x="329227" y="903396"/>
            <a:ext cx="6569660" cy="5621800"/>
          </a:xfrm>
          <a:prstGeom prst="rect">
            <a:avLst/>
          </a:prstGeom>
        </p:spPr>
      </p:pic>
      <p:sp>
        <p:nvSpPr>
          <p:cNvPr id="5" name="TextBox 4">
            <a:extLst>
              <a:ext uri="{FF2B5EF4-FFF2-40B4-BE49-F238E27FC236}">
                <a16:creationId xmlns:a16="http://schemas.microsoft.com/office/drawing/2014/main" id="{043B5491-B8EF-187A-815C-BB10F84F4DDD}"/>
              </a:ext>
            </a:extLst>
          </p:cNvPr>
          <p:cNvSpPr txBox="1"/>
          <p:nvPr/>
        </p:nvSpPr>
        <p:spPr>
          <a:xfrm>
            <a:off x="7750628" y="1214067"/>
            <a:ext cx="4112145" cy="5078313"/>
          </a:xfrm>
          <a:prstGeom prst="rect">
            <a:avLst/>
          </a:prstGeom>
          <a:noFill/>
        </p:spPr>
        <p:txBody>
          <a:bodyPr wrap="square">
            <a:spAutoFit/>
          </a:bodyPr>
          <a:lstStyle/>
          <a:p>
            <a:r>
              <a:rPr lang="en-GB" dirty="0"/>
              <a:t>Small, high precision General Purpose Control Survey comprised of GNSS and terrestrial (horizontal angle, vertical angle, slope distance and differential levelling) measurements. </a:t>
            </a:r>
          </a:p>
          <a:p>
            <a:endParaRPr lang="en-GB" dirty="0"/>
          </a:p>
          <a:p>
            <a:r>
              <a:rPr lang="en-GB" dirty="0"/>
              <a:t>The purpose of the survey is to establish four new marks from two GRS marks – one survey control mark and one GNSS CORS site. The list of survey control marks and coordinates is shown in Table 1, and the full set of measurements is shown in Table 2 and Table 3. </a:t>
            </a:r>
          </a:p>
          <a:p>
            <a:endParaRPr lang="en-GB" dirty="0"/>
          </a:p>
          <a:p>
            <a:r>
              <a:rPr lang="en-GB" dirty="0"/>
              <a:t>Note that this example is intended to demonstrate a rigorous adjustment and does not promote or infer optimal network design.</a:t>
            </a:r>
            <a:endParaRPr lang="en-DE" dirty="0"/>
          </a:p>
        </p:txBody>
      </p:sp>
    </p:spTree>
    <p:extLst>
      <p:ext uri="{BB962C8B-B14F-4D97-AF65-F5344CB8AC3E}">
        <p14:creationId xmlns:p14="http://schemas.microsoft.com/office/powerpoint/2010/main" val="330363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1BE58-480A-0167-A32E-066D6302B84D}"/>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45C370C3-BCC3-768D-5FA9-FE9B240BE14E}"/>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BF28CC3C-69BC-49B4-8526-06B767E4DC87}"/>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Example</a:t>
            </a:r>
            <a:endParaRPr lang="en-GB" sz="44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8EA73DB-2995-79E7-EE2B-C3D3B2FFD76A}"/>
              </a:ext>
            </a:extLst>
          </p:cNvPr>
          <p:cNvSpPr txBox="1"/>
          <p:nvPr/>
        </p:nvSpPr>
        <p:spPr>
          <a:xfrm>
            <a:off x="446323" y="3214940"/>
            <a:ext cx="5252489" cy="1477328"/>
          </a:xfrm>
          <a:prstGeom prst="rect">
            <a:avLst/>
          </a:prstGeom>
          <a:noFill/>
        </p:spPr>
        <p:txBody>
          <a:bodyPr wrap="square">
            <a:spAutoFit/>
          </a:bodyPr>
          <a:lstStyle/>
          <a:p>
            <a:r>
              <a:rPr lang="en-GB" dirty="0"/>
              <a:t>All GNSS baseline measurements and uncertainties are based upon a two-hour observation period and have been extracted directly from baseline processing software. Each horizontal angle has been reduced from a set of three angle measurements.</a:t>
            </a:r>
            <a:endParaRPr lang="en-DE" dirty="0"/>
          </a:p>
        </p:txBody>
      </p:sp>
      <p:pic>
        <p:nvPicPr>
          <p:cNvPr id="6" name="Picture 5">
            <a:extLst>
              <a:ext uri="{FF2B5EF4-FFF2-40B4-BE49-F238E27FC236}">
                <a16:creationId xmlns:a16="http://schemas.microsoft.com/office/drawing/2014/main" id="{2CFFCEBE-FA0D-9087-1505-4CFBDF62C834}"/>
              </a:ext>
            </a:extLst>
          </p:cNvPr>
          <p:cNvPicPr>
            <a:picLocks noChangeAspect="1"/>
          </p:cNvPicPr>
          <p:nvPr/>
        </p:nvPicPr>
        <p:blipFill>
          <a:blip r:embed="rId2"/>
          <a:stretch>
            <a:fillRect/>
          </a:stretch>
        </p:blipFill>
        <p:spPr>
          <a:xfrm>
            <a:off x="329227" y="1067662"/>
            <a:ext cx="5486682" cy="1739989"/>
          </a:xfrm>
          <a:prstGeom prst="rect">
            <a:avLst/>
          </a:prstGeom>
        </p:spPr>
      </p:pic>
      <p:pic>
        <p:nvPicPr>
          <p:cNvPr id="8" name="Picture 7">
            <a:extLst>
              <a:ext uri="{FF2B5EF4-FFF2-40B4-BE49-F238E27FC236}">
                <a16:creationId xmlns:a16="http://schemas.microsoft.com/office/drawing/2014/main" id="{E7B92DAC-61F9-A4F8-2893-0AF8C1393511}"/>
              </a:ext>
            </a:extLst>
          </p:cNvPr>
          <p:cNvPicPr>
            <a:picLocks noChangeAspect="1"/>
          </p:cNvPicPr>
          <p:nvPr/>
        </p:nvPicPr>
        <p:blipFill>
          <a:blip r:embed="rId3"/>
          <a:stretch>
            <a:fillRect/>
          </a:stretch>
        </p:blipFill>
        <p:spPr>
          <a:xfrm>
            <a:off x="6331639" y="1067662"/>
            <a:ext cx="5531134" cy="5454930"/>
          </a:xfrm>
          <a:prstGeom prst="rect">
            <a:avLst/>
          </a:prstGeom>
        </p:spPr>
      </p:pic>
    </p:spTree>
    <p:extLst>
      <p:ext uri="{BB962C8B-B14F-4D97-AF65-F5344CB8AC3E}">
        <p14:creationId xmlns:p14="http://schemas.microsoft.com/office/powerpoint/2010/main" val="1158122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BB767-1A42-3331-E016-869487FD908D}"/>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6420FF8-6475-A87D-59B2-AA579C874BF3}"/>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5388E267-7705-9C47-AE38-C03F39ABF7D4}"/>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Example</a:t>
            </a:r>
            <a:endParaRPr lang="en-GB" sz="44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6FEF3ED-05EE-8B9B-F515-06BC1A5E8F4E}"/>
              </a:ext>
            </a:extLst>
          </p:cNvPr>
          <p:cNvSpPr txBox="1"/>
          <p:nvPr/>
        </p:nvSpPr>
        <p:spPr>
          <a:xfrm>
            <a:off x="6686016" y="1811972"/>
            <a:ext cx="5252489" cy="1754326"/>
          </a:xfrm>
          <a:prstGeom prst="rect">
            <a:avLst/>
          </a:prstGeom>
          <a:noFill/>
        </p:spPr>
        <p:txBody>
          <a:bodyPr wrap="square">
            <a:spAutoFit/>
          </a:bodyPr>
          <a:lstStyle/>
          <a:p>
            <a:r>
              <a:rPr lang="en-GB" dirty="0"/>
              <a:t>To cater for the influence of gravity on the angle and spirit levelling measurements, ellipsoid-geoid separations (N) and deflections of the vertical in the prime meridian (ξ) and prime vertical (η) have been interpolated from AUSGeoid09. The respective AUSGeoid09 values for all marks are shown in Table 4. </a:t>
            </a:r>
            <a:endParaRPr lang="en-DE" dirty="0"/>
          </a:p>
        </p:txBody>
      </p:sp>
      <p:pic>
        <p:nvPicPr>
          <p:cNvPr id="4" name="Picture 3">
            <a:extLst>
              <a:ext uri="{FF2B5EF4-FFF2-40B4-BE49-F238E27FC236}">
                <a16:creationId xmlns:a16="http://schemas.microsoft.com/office/drawing/2014/main" id="{14251CE4-FAF0-7542-B1EE-4BA5BEDF933F}"/>
              </a:ext>
            </a:extLst>
          </p:cNvPr>
          <p:cNvPicPr>
            <a:picLocks noChangeAspect="1"/>
          </p:cNvPicPr>
          <p:nvPr/>
        </p:nvPicPr>
        <p:blipFill>
          <a:blip r:embed="rId2"/>
          <a:stretch>
            <a:fillRect/>
          </a:stretch>
        </p:blipFill>
        <p:spPr>
          <a:xfrm>
            <a:off x="449437" y="1621971"/>
            <a:ext cx="5588287" cy="3714941"/>
          </a:xfrm>
          <a:prstGeom prst="rect">
            <a:avLst/>
          </a:prstGeom>
        </p:spPr>
      </p:pic>
      <p:pic>
        <p:nvPicPr>
          <p:cNvPr id="9" name="Picture 8">
            <a:extLst>
              <a:ext uri="{FF2B5EF4-FFF2-40B4-BE49-F238E27FC236}">
                <a16:creationId xmlns:a16="http://schemas.microsoft.com/office/drawing/2014/main" id="{B7513462-03C2-80D8-1929-66A19B3699BB}"/>
              </a:ext>
            </a:extLst>
          </p:cNvPr>
          <p:cNvPicPr>
            <a:picLocks noChangeAspect="1"/>
          </p:cNvPicPr>
          <p:nvPr/>
        </p:nvPicPr>
        <p:blipFill>
          <a:blip r:embed="rId3"/>
          <a:stretch>
            <a:fillRect/>
          </a:stretch>
        </p:blipFill>
        <p:spPr>
          <a:xfrm>
            <a:off x="8150150" y="3566298"/>
            <a:ext cx="2324219" cy="1797142"/>
          </a:xfrm>
          <a:prstGeom prst="rect">
            <a:avLst/>
          </a:prstGeom>
        </p:spPr>
      </p:pic>
    </p:spTree>
    <p:extLst>
      <p:ext uri="{BB962C8B-B14F-4D97-AF65-F5344CB8AC3E}">
        <p14:creationId xmlns:p14="http://schemas.microsoft.com/office/powerpoint/2010/main" val="233465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90BD0-9F08-14ED-56F3-5E1C45E28309}"/>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B4E86B9-2AF7-25CB-ADF4-5BBDA93E76D5}"/>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5030895A-4D9C-60B9-BDB9-939A1643D8C2}"/>
              </a:ext>
            </a:extLst>
          </p:cNvPr>
          <p:cNvSpPr txBox="1">
            <a:spLocks/>
          </p:cNvSpPr>
          <p:nvPr/>
        </p:nvSpPr>
        <p:spPr>
          <a:xfrm>
            <a:off x="-1" y="1047"/>
            <a:ext cx="11055927"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Minimally constrained adjustment (and global test)</a:t>
            </a:r>
            <a:endParaRPr lang="en-GB" sz="44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F50C2A5-50EC-7BCF-5119-6394FE5D83F6}"/>
              </a:ext>
            </a:extLst>
          </p:cNvPr>
          <p:cNvSpPr txBox="1"/>
          <p:nvPr/>
        </p:nvSpPr>
        <p:spPr>
          <a:xfrm>
            <a:off x="7554685" y="1070005"/>
            <a:ext cx="4386943" cy="3139321"/>
          </a:xfrm>
          <a:prstGeom prst="rect">
            <a:avLst/>
          </a:prstGeom>
          <a:noFill/>
        </p:spPr>
        <p:txBody>
          <a:bodyPr wrap="square">
            <a:spAutoFit/>
          </a:bodyPr>
          <a:lstStyle/>
          <a:p>
            <a:r>
              <a:rPr lang="en-GB" dirty="0"/>
              <a:t>In order to verify the GNSS measurement precisions, a minimally constrained adjustment incorporating only the GNSS measurements is executed. Holding survey control mark 22 fixed, the number of measurements is 18 (three per baseline) and the number of unknowns is 9 (three each for marks 23, 24, 26). This results in a </a:t>
            </a:r>
            <a:r>
              <a:rPr lang="en-GB" dirty="0" err="1"/>
              <a:t>DoF</a:t>
            </a:r>
            <a:r>
              <a:rPr lang="en-GB" dirty="0"/>
              <a:t> of 9. The minimally constrained adjustment at the 95% confidence level yields the results in Table 5.</a:t>
            </a:r>
            <a:endParaRPr lang="en-DE" dirty="0"/>
          </a:p>
        </p:txBody>
      </p:sp>
      <p:pic>
        <p:nvPicPr>
          <p:cNvPr id="2" name="Picture 1">
            <a:extLst>
              <a:ext uri="{FF2B5EF4-FFF2-40B4-BE49-F238E27FC236}">
                <a16:creationId xmlns:a16="http://schemas.microsoft.com/office/drawing/2014/main" id="{7AB430EF-F145-04B7-3094-0650EF99893A}"/>
              </a:ext>
            </a:extLst>
          </p:cNvPr>
          <p:cNvPicPr>
            <a:picLocks noChangeAspect="1"/>
          </p:cNvPicPr>
          <p:nvPr/>
        </p:nvPicPr>
        <p:blipFill>
          <a:blip r:embed="rId3"/>
          <a:stretch>
            <a:fillRect/>
          </a:stretch>
        </p:blipFill>
        <p:spPr>
          <a:xfrm>
            <a:off x="329227" y="903396"/>
            <a:ext cx="6569660" cy="5621800"/>
          </a:xfrm>
          <a:prstGeom prst="rect">
            <a:avLst/>
          </a:prstGeom>
        </p:spPr>
      </p:pic>
      <p:pic>
        <p:nvPicPr>
          <p:cNvPr id="7" name="Picture 6">
            <a:extLst>
              <a:ext uri="{FF2B5EF4-FFF2-40B4-BE49-F238E27FC236}">
                <a16:creationId xmlns:a16="http://schemas.microsoft.com/office/drawing/2014/main" id="{86252742-5F5A-A677-4182-FAF03442D676}"/>
              </a:ext>
            </a:extLst>
          </p:cNvPr>
          <p:cNvPicPr>
            <a:picLocks noChangeAspect="1"/>
          </p:cNvPicPr>
          <p:nvPr/>
        </p:nvPicPr>
        <p:blipFill>
          <a:blip r:embed="rId4"/>
          <a:stretch>
            <a:fillRect/>
          </a:stretch>
        </p:blipFill>
        <p:spPr>
          <a:xfrm>
            <a:off x="7780629" y="4209326"/>
            <a:ext cx="4161793" cy="2420074"/>
          </a:xfrm>
          <a:prstGeom prst="rect">
            <a:avLst/>
          </a:prstGeom>
        </p:spPr>
      </p:pic>
    </p:spTree>
    <p:extLst>
      <p:ext uri="{BB962C8B-B14F-4D97-AF65-F5344CB8AC3E}">
        <p14:creationId xmlns:p14="http://schemas.microsoft.com/office/powerpoint/2010/main" val="2556976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6466D-6102-43F4-C6A0-674A26415CE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190FA84C-DCA0-BE85-0088-8F14787AF87C}"/>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C438010D-7EDC-FF01-0138-F01A901E305F}"/>
              </a:ext>
            </a:extLst>
          </p:cNvPr>
          <p:cNvSpPr txBox="1">
            <a:spLocks/>
          </p:cNvSpPr>
          <p:nvPr/>
        </p:nvSpPr>
        <p:spPr>
          <a:xfrm>
            <a:off x="-1" y="1047"/>
            <a:ext cx="11055927"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Minimally constrained adjustment (and local test)</a:t>
            </a:r>
            <a:endParaRPr lang="en-GB" sz="44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7C7218B-9300-3947-09A0-37887C7D35D4}"/>
              </a:ext>
            </a:extLst>
          </p:cNvPr>
          <p:cNvSpPr txBox="1"/>
          <p:nvPr/>
        </p:nvSpPr>
        <p:spPr>
          <a:xfrm>
            <a:off x="7169882" y="1382013"/>
            <a:ext cx="4771746" cy="3139321"/>
          </a:xfrm>
          <a:prstGeom prst="rect">
            <a:avLst/>
          </a:prstGeom>
          <a:noFill/>
        </p:spPr>
        <p:txBody>
          <a:bodyPr wrap="square">
            <a:spAutoFit/>
          </a:bodyPr>
          <a:lstStyle/>
          <a:p>
            <a:r>
              <a:rPr lang="en-GB" dirty="0"/>
              <a:t>Using the local test, each baseline is examined to assess whether the correction exceeds the 95% critical value. A procedure for this test is to examine whether the normalised residual (calculated by dividing the measurement correction by the standard deviation of the correction) exceeds the critical value of the unit Normal distribution at 95%, which is 1.96. From this test, it is discovered that the X and Y components of baseline 1 fail (Table 6) since the normalised residuals exceed 1.96. </a:t>
            </a:r>
            <a:endParaRPr lang="en-DE" dirty="0"/>
          </a:p>
        </p:txBody>
      </p:sp>
      <p:pic>
        <p:nvPicPr>
          <p:cNvPr id="2" name="Picture 1">
            <a:extLst>
              <a:ext uri="{FF2B5EF4-FFF2-40B4-BE49-F238E27FC236}">
                <a16:creationId xmlns:a16="http://schemas.microsoft.com/office/drawing/2014/main" id="{6CFD39C4-4A7F-4B7F-5C6C-03CB12AFED56}"/>
              </a:ext>
            </a:extLst>
          </p:cNvPr>
          <p:cNvPicPr>
            <a:picLocks noChangeAspect="1"/>
          </p:cNvPicPr>
          <p:nvPr/>
        </p:nvPicPr>
        <p:blipFill>
          <a:blip r:embed="rId3"/>
          <a:stretch>
            <a:fillRect/>
          </a:stretch>
        </p:blipFill>
        <p:spPr>
          <a:xfrm>
            <a:off x="329227" y="903396"/>
            <a:ext cx="6569660" cy="5621800"/>
          </a:xfrm>
          <a:prstGeom prst="rect">
            <a:avLst/>
          </a:prstGeom>
        </p:spPr>
      </p:pic>
      <p:pic>
        <p:nvPicPr>
          <p:cNvPr id="6" name="Picture 5">
            <a:extLst>
              <a:ext uri="{FF2B5EF4-FFF2-40B4-BE49-F238E27FC236}">
                <a16:creationId xmlns:a16="http://schemas.microsoft.com/office/drawing/2014/main" id="{342FDE24-5D41-758A-497E-1A4174541787}"/>
              </a:ext>
            </a:extLst>
          </p:cNvPr>
          <p:cNvPicPr>
            <a:picLocks noChangeAspect="1"/>
          </p:cNvPicPr>
          <p:nvPr/>
        </p:nvPicPr>
        <p:blipFill>
          <a:blip r:embed="rId4"/>
          <a:stretch>
            <a:fillRect/>
          </a:stretch>
        </p:blipFill>
        <p:spPr>
          <a:xfrm>
            <a:off x="7169882" y="4656167"/>
            <a:ext cx="4692891" cy="1073205"/>
          </a:xfrm>
          <a:prstGeom prst="rect">
            <a:avLst/>
          </a:prstGeom>
        </p:spPr>
      </p:pic>
    </p:spTree>
    <p:extLst>
      <p:ext uri="{BB962C8B-B14F-4D97-AF65-F5344CB8AC3E}">
        <p14:creationId xmlns:p14="http://schemas.microsoft.com/office/powerpoint/2010/main" val="328161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9C40C-6F97-DEA6-F8FA-BEFE773FAE23}"/>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01C3DCF5-C116-ACF8-0886-A0D94E06E850}"/>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E0444150-684A-022E-559E-E5952D8D39F3}"/>
              </a:ext>
            </a:extLst>
          </p:cNvPr>
          <p:cNvSpPr txBox="1">
            <a:spLocks/>
          </p:cNvSpPr>
          <p:nvPr/>
        </p:nvSpPr>
        <p:spPr>
          <a:xfrm>
            <a:off x="-1" y="1047"/>
            <a:ext cx="11055927"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Minimally constrained adjustment</a:t>
            </a:r>
            <a:endParaRPr lang="en-GB" sz="4400" b="1"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85E3B3F-C419-BEC5-B800-D6F97937EA7B}"/>
              </a:ext>
            </a:extLst>
          </p:cNvPr>
          <p:cNvSpPr txBox="1"/>
          <p:nvPr/>
        </p:nvSpPr>
        <p:spPr>
          <a:xfrm>
            <a:off x="7091027" y="1048185"/>
            <a:ext cx="4771746" cy="3693319"/>
          </a:xfrm>
          <a:prstGeom prst="rect">
            <a:avLst/>
          </a:prstGeom>
          <a:noFill/>
        </p:spPr>
        <p:txBody>
          <a:bodyPr wrap="square">
            <a:spAutoFit/>
          </a:bodyPr>
          <a:lstStyle/>
          <a:p>
            <a:r>
              <a:rPr lang="en-GB" dirty="0"/>
              <a:t>Having confirmed all GNSS measurements pass the local test, the remaining terrestrial measurements are introduced in order to verify the set of network measurements as a whole.</a:t>
            </a:r>
          </a:p>
          <a:p>
            <a:endParaRPr lang="en-GB" dirty="0"/>
          </a:p>
          <a:p>
            <a:r>
              <a:rPr lang="en-GB" dirty="0"/>
              <a:t>Again, a minimally constrained adjustment is executed holding survey control mark 22 fixed. In this case, the number of measurements is 43 and number of unknowns is 15, which includes the unknown coordinates of marks 21 and 25. This results in a </a:t>
            </a:r>
            <a:r>
              <a:rPr lang="en-GB" dirty="0" err="1"/>
              <a:t>DoF</a:t>
            </a:r>
            <a:r>
              <a:rPr lang="en-GB" dirty="0"/>
              <a:t> of 28. The minimally constrained adjustment at the 95% confidence level yields the following results in Table 8.</a:t>
            </a:r>
            <a:endParaRPr lang="en-DE" dirty="0"/>
          </a:p>
        </p:txBody>
      </p:sp>
      <p:pic>
        <p:nvPicPr>
          <p:cNvPr id="2" name="Picture 1">
            <a:extLst>
              <a:ext uri="{FF2B5EF4-FFF2-40B4-BE49-F238E27FC236}">
                <a16:creationId xmlns:a16="http://schemas.microsoft.com/office/drawing/2014/main" id="{55703CD2-E873-7934-9511-4EF6CDCDE84F}"/>
              </a:ext>
            </a:extLst>
          </p:cNvPr>
          <p:cNvPicPr>
            <a:picLocks noChangeAspect="1"/>
          </p:cNvPicPr>
          <p:nvPr/>
        </p:nvPicPr>
        <p:blipFill>
          <a:blip r:embed="rId3"/>
          <a:stretch>
            <a:fillRect/>
          </a:stretch>
        </p:blipFill>
        <p:spPr>
          <a:xfrm>
            <a:off x="329227" y="903396"/>
            <a:ext cx="6569660" cy="5621800"/>
          </a:xfrm>
          <a:prstGeom prst="rect">
            <a:avLst/>
          </a:prstGeom>
        </p:spPr>
      </p:pic>
      <p:pic>
        <p:nvPicPr>
          <p:cNvPr id="7" name="Picture 6">
            <a:extLst>
              <a:ext uri="{FF2B5EF4-FFF2-40B4-BE49-F238E27FC236}">
                <a16:creationId xmlns:a16="http://schemas.microsoft.com/office/drawing/2014/main" id="{A22B9D75-1805-886C-3107-4E64AE715EB5}"/>
              </a:ext>
            </a:extLst>
          </p:cNvPr>
          <p:cNvPicPr>
            <a:picLocks noChangeAspect="1"/>
          </p:cNvPicPr>
          <p:nvPr/>
        </p:nvPicPr>
        <p:blipFill>
          <a:blip r:embed="rId4"/>
          <a:stretch>
            <a:fillRect/>
          </a:stretch>
        </p:blipFill>
        <p:spPr>
          <a:xfrm>
            <a:off x="7091027" y="4905954"/>
            <a:ext cx="3707602" cy="1807721"/>
          </a:xfrm>
          <a:prstGeom prst="rect">
            <a:avLst/>
          </a:prstGeom>
        </p:spPr>
      </p:pic>
    </p:spTree>
    <p:extLst>
      <p:ext uri="{BB962C8B-B14F-4D97-AF65-F5344CB8AC3E}">
        <p14:creationId xmlns:p14="http://schemas.microsoft.com/office/powerpoint/2010/main" val="2178882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2D5F8-32B5-1322-2DE9-C0B194564DA9}"/>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575BF856-AE17-5860-1BAF-350ED04F8223}"/>
              </a:ext>
            </a:extLst>
          </p:cNvPr>
          <p:cNvSpPr>
            <a:spLocks noGrp="1"/>
          </p:cNvSpPr>
          <p:nvPr>
            <p:ph idx="1"/>
          </p:nvPr>
        </p:nvSpPr>
        <p:spPr>
          <a:xfrm>
            <a:off x="838200" y="7080013"/>
            <a:ext cx="10515600" cy="4004904"/>
          </a:xfrm>
        </p:spPr>
        <p:txBody>
          <a:bodyPr/>
          <a:lstStyle/>
          <a:p>
            <a:endParaRPr lang="en-GB"/>
          </a:p>
        </p:txBody>
      </p:sp>
      <p:sp>
        <p:nvSpPr>
          <p:cNvPr id="11" name="Title 2">
            <a:extLst>
              <a:ext uri="{FF2B5EF4-FFF2-40B4-BE49-F238E27FC236}">
                <a16:creationId xmlns:a16="http://schemas.microsoft.com/office/drawing/2014/main" id="{E4AFAAB7-E5C3-7BE6-1C3B-EF9482B093DC}"/>
              </a:ext>
            </a:extLst>
          </p:cNvPr>
          <p:cNvSpPr txBox="1">
            <a:spLocks/>
          </p:cNvSpPr>
          <p:nvPr/>
        </p:nvSpPr>
        <p:spPr>
          <a:xfrm>
            <a:off x="-1" y="1047"/>
            <a:ext cx="11055927"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000" b="1" dirty="0">
                <a:solidFill>
                  <a:schemeClr val="bg1"/>
                </a:solidFill>
                <a:latin typeface="Calibri" panose="020F0502020204030204" pitchFamily="34" charset="0"/>
                <a:cs typeface="Calibri" panose="020F0502020204030204" pitchFamily="34" charset="0"/>
              </a:rPr>
              <a:t>Constrained adjustment (propagate datum and uncertainty)</a:t>
            </a:r>
          </a:p>
        </p:txBody>
      </p:sp>
      <p:sp>
        <p:nvSpPr>
          <p:cNvPr id="5" name="TextBox 4">
            <a:extLst>
              <a:ext uri="{FF2B5EF4-FFF2-40B4-BE49-F238E27FC236}">
                <a16:creationId xmlns:a16="http://schemas.microsoft.com/office/drawing/2014/main" id="{AADACF36-7330-484E-0564-4370805C9DC8}"/>
              </a:ext>
            </a:extLst>
          </p:cNvPr>
          <p:cNvSpPr txBox="1"/>
          <p:nvPr/>
        </p:nvSpPr>
        <p:spPr>
          <a:xfrm>
            <a:off x="568036" y="1236871"/>
            <a:ext cx="11055927" cy="3416320"/>
          </a:xfrm>
          <a:prstGeom prst="rect">
            <a:avLst/>
          </a:prstGeom>
          <a:noFill/>
        </p:spPr>
        <p:txBody>
          <a:bodyPr wrap="square">
            <a:spAutoFit/>
          </a:bodyPr>
          <a:lstStyle/>
          <a:p>
            <a:r>
              <a:rPr lang="en-GB" dirty="0"/>
              <a:t>Having confirmed all measurements pass the local test, constraints are imposed on the adjustment to propagate datum and uncertainty from the GRS. The adopted GRS constraints are survey control mark 23 and GNSS CORS site (mark 26). The respective GDA2020 coordinates, AHD height and uncertainties for these marks are shown in Table 10. All uncertainties are at the 1 sigma (68.3% confidence level). </a:t>
            </a:r>
          </a:p>
          <a:p>
            <a:endParaRPr lang="en-GB" dirty="0"/>
          </a:p>
          <a:p>
            <a:r>
              <a:rPr lang="en-GB" dirty="0"/>
              <a:t>For the constrained adjustment, all marks are held free and the constraints are introduced as measurements with their assumed uncertainties. </a:t>
            </a:r>
          </a:p>
          <a:p>
            <a:endParaRPr lang="en-GB" dirty="0"/>
          </a:p>
          <a:p>
            <a:r>
              <a:rPr lang="en-GB" dirty="0"/>
              <a:t>This adjustment yields a pass in the global test and a pass in the local test for all measurements and constraints. </a:t>
            </a:r>
            <a:r>
              <a:rPr lang="en-GB"/>
              <a:t>As inferred from the lower than expected sigma zero value, the system of measurements were better than indicated by the prescribed uncertainties, and none of the constraints was shown to bias the adjustment in a significant way or to cause any of the measurements to fail. </a:t>
            </a:r>
            <a:endParaRPr lang="en-GB" dirty="0"/>
          </a:p>
        </p:txBody>
      </p:sp>
    </p:spTree>
    <p:extLst>
      <p:ext uri="{BB962C8B-B14F-4D97-AF65-F5344CB8AC3E}">
        <p14:creationId xmlns:p14="http://schemas.microsoft.com/office/powerpoint/2010/main" val="81293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3FF8E-A35C-C61F-E720-A04E2DD51EED}"/>
            </a:ext>
          </a:extLst>
        </p:cNvPr>
        <p:cNvGrpSpPr/>
        <p:nvPr/>
      </p:nvGrpSpPr>
      <p:grpSpPr>
        <a:xfrm>
          <a:off x="0" y="0"/>
          <a:ext cx="0" cy="0"/>
          <a:chOff x="0" y="0"/>
          <a:chExt cx="0" cy="0"/>
        </a:xfrm>
      </p:grpSpPr>
      <p:sp>
        <p:nvSpPr>
          <p:cNvPr id="39" name="Title 2">
            <a:extLst>
              <a:ext uri="{FF2B5EF4-FFF2-40B4-BE49-F238E27FC236}">
                <a16:creationId xmlns:a16="http://schemas.microsoft.com/office/drawing/2014/main" id="{57DCC119-F60C-6A7E-3630-EF5F9808E120}"/>
              </a:ext>
            </a:extLst>
          </p:cNvPr>
          <p:cNvSpPr txBox="1">
            <a:spLocks/>
          </p:cNvSpPr>
          <p:nvPr/>
        </p:nvSpPr>
        <p:spPr>
          <a:xfrm>
            <a:off x="-1" y="1047"/>
            <a:ext cx="790249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a:solidFill>
                  <a:schemeClr val="bg1"/>
                </a:solidFill>
                <a:latin typeface="Calibri" panose="020F0502020204030204" pitchFamily="34" charset="0"/>
                <a:cs typeface="Calibri" panose="020F0502020204030204" pitchFamily="34" charset="0"/>
              </a:rPr>
              <a:t>How to align NGD with ITRF</a:t>
            </a:r>
          </a:p>
        </p:txBody>
      </p:sp>
      <p:grpSp>
        <p:nvGrpSpPr>
          <p:cNvPr id="28" name="Group 27">
            <a:extLst>
              <a:ext uri="{FF2B5EF4-FFF2-40B4-BE49-F238E27FC236}">
                <a16:creationId xmlns:a16="http://schemas.microsoft.com/office/drawing/2014/main" id="{83562507-3218-E867-8703-DC281D61BC20}"/>
              </a:ext>
            </a:extLst>
          </p:cNvPr>
          <p:cNvGrpSpPr/>
          <p:nvPr/>
        </p:nvGrpSpPr>
        <p:grpSpPr>
          <a:xfrm>
            <a:off x="10070436" y="5671144"/>
            <a:ext cx="2531327" cy="1220833"/>
            <a:chOff x="0" y="5637167"/>
            <a:chExt cx="2531327" cy="1220833"/>
          </a:xfrm>
        </p:grpSpPr>
        <p:sp>
          <p:nvSpPr>
            <p:cNvPr id="33" name="Rectangle 32">
              <a:extLst>
                <a:ext uri="{FF2B5EF4-FFF2-40B4-BE49-F238E27FC236}">
                  <a16:creationId xmlns:a16="http://schemas.microsoft.com/office/drawing/2014/main" id="{9291648B-864E-205F-F997-201D8B82850C}"/>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p>
          </p:txBody>
        </p:sp>
        <p:sp>
          <p:nvSpPr>
            <p:cNvPr id="34" name="Text Box 2">
              <a:extLst>
                <a:ext uri="{FF2B5EF4-FFF2-40B4-BE49-F238E27FC236}">
                  <a16:creationId xmlns:a16="http://schemas.microsoft.com/office/drawing/2014/main" id="{15F9F845-16C1-1FAD-71A7-3F54230D5ECE}"/>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5" name="Rectangle 34">
              <a:extLst>
                <a:ext uri="{FF2B5EF4-FFF2-40B4-BE49-F238E27FC236}">
                  <a16:creationId xmlns:a16="http://schemas.microsoft.com/office/drawing/2014/main" id="{A819B909-D5F5-F395-D099-9F8860C92C45}"/>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3" name="Picture 12" descr="A logo with a circular design&#10;&#10;Description automatically generated with medium confidence">
            <a:extLst>
              <a:ext uri="{FF2B5EF4-FFF2-40B4-BE49-F238E27FC236}">
                <a16:creationId xmlns:a16="http://schemas.microsoft.com/office/drawing/2014/main" id="{910008CA-50B2-A379-05A1-F8212C582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Trapezoid 83">
            <a:extLst>
              <a:ext uri="{FF2B5EF4-FFF2-40B4-BE49-F238E27FC236}">
                <a16:creationId xmlns:a16="http://schemas.microsoft.com/office/drawing/2014/main" id="{C236CC27-8BAD-A194-6127-749AFFE0ABA2}"/>
              </a:ext>
            </a:extLst>
          </p:cNvPr>
          <p:cNvSpPr/>
          <p:nvPr/>
        </p:nvSpPr>
        <p:spPr>
          <a:xfrm>
            <a:off x="4831684" y="1600875"/>
            <a:ext cx="6873016" cy="2991206"/>
          </a:xfrm>
          <a:prstGeom prst="trapezoid">
            <a:avLst>
              <a:gd name="adj" fmla="val 3919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0" name="Ellipse 69">
            <a:extLst>
              <a:ext uri="{FF2B5EF4-FFF2-40B4-BE49-F238E27FC236}">
                <a16:creationId xmlns:a16="http://schemas.microsoft.com/office/drawing/2014/main" id="{440D67CD-4ECF-289D-F3EC-598DD4E5F863}"/>
              </a:ext>
            </a:extLst>
          </p:cNvPr>
          <p:cNvSpPr/>
          <p:nvPr/>
        </p:nvSpPr>
        <p:spPr>
          <a:xfrm>
            <a:off x="10782687" y="4035713"/>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8" name="Ellipse 67">
            <a:extLst>
              <a:ext uri="{FF2B5EF4-FFF2-40B4-BE49-F238E27FC236}">
                <a16:creationId xmlns:a16="http://schemas.microsoft.com/office/drawing/2014/main" id="{3FE925E6-0AD4-3D06-1AAC-29FB001CF70D}"/>
              </a:ext>
            </a:extLst>
          </p:cNvPr>
          <p:cNvSpPr/>
          <p:nvPr/>
        </p:nvSpPr>
        <p:spPr>
          <a:xfrm>
            <a:off x="5844812" y="3450779"/>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Ellipse 3">
            <a:extLst>
              <a:ext uri="{FF2B5EF4-FFF2-40B4-BE49-F238E27FC236}">
                <a16:creationId xmlns:a16="http://schemas.microsoft.com/office/drawing/2014/main" id="{2960C146-6933-8C7A-8AF5-F62B013B1F98}"/>
              </a:ext>
            </a:extLst>
          </p:cNvPr>
          <p:cNvSpPr/>
          <p:nvPr/>
        </p:nvSpPr>
        <p:spPr>
          <a:xfrm>
            <a:off x="8325671" y="2111353"/>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Multiplikationszeichen 50">
            <a:extLst>
              <a:ext uri="{FF2B5EF4-FFF2-40B4-BE49-F238E27FC236}">
                <a16:creationId xmlns:a16="http://schemas.microsoft.com/office/drawing/2014/main" id="{C72FB766-ABEE-A31B-7DE1-11C33D324759}"/>
              </a:ext>
            </a:extLst>
          </p:cNvPr>
          <p:cNvSpPr/>
          <p:nvPr/>
        </p:nvSpPr>
        <p:spPr>
          <a:xfrm>
            <a:off x="6992940" y="181360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Multiplikationszeichen 51">
            <a:extLst>
              <a:ext uri="{FF2B5EF4-FFF2-40B4-BE49-F238E27FC236}">
                <a16:creationId xmlns:a16="http://schemas.microsoft.com/office/drawing/2014/main" id="{73BD7509-109D-427D-4583-D14A4937E96B}"/>
              </a:ext>
            </a:extLst>
          </p:cNvPr>
          <p:cNvSpPr/>
          <p:nvPr/>
        </p:nvSpPr>
        <p:spPr>
          <a:xfrm>
            <a:off x="5792155" y="338971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Multiplikationszeichen 52">
            <a:extLst>
              <a:ext uri="{FF2B5EF4-FFF2-40B4-BE49-F238E27FC236}">
                <a16:creationId xmlns:a16="http://schemas.microsoft.com/office/drawing/2014/main" id="{EF5B7CBF-D0A8-EA8C-1C48-4B6349C4FB89}"/>
              </a:ext>
            </a:extLst>
          </p:cNvPr>
          <p:cNvSpPr/>
          <p:nvPr/>
        </p:nvSpPr>
        <p:spPr>
          <a:xfrm>
            <a:off x="10221562" y="2936787"/>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0" name="Multiplikationszeichen 53">
            <a:extLst>
              <a:ext uri="{FF2B5EF4-FFF2-40B4-BE49-F238E27FC236}">
                <a16:creationId xmlns:a16="http://schemas.microsoft.com/office/drawing/2014/main" id="{78A36334-42CE-C9AE-7234-EDB0684F8807}"/>
              </a:ext>
            </a:extLst>
          </p:cNvPr>
          <p:cNvSpPr/>
          <p:nvPr/>
        </p:nvSpPr>
        <p:spPr>
          <a:xfrm>
            <a:off x="7566984" y="2816698"/>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Multiplikationszeichen 59">
            <a:extLst>
              <a:ext uri="{FF2B5EF4-FFF2-40B4-BE49-F238E27FC236}">
                <a16:creationId xmlns:a16="http://schemas.microsoft.com/office/drawing/2014/main" id="{296C861B-6690-1CFE-538C-989938123761}"/>
              </a:ext>
            </a:extLst>
          </p:cNvPr>
          <p:cNvSpPr/>
          <p:nvPr/>
        </p:nvSpPr>
        <p:spPr>
          <a:xfrm>
            <a:off x="8268192" y="2050287"/>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Multiplikationszeichen 60">
            <a:extLst>
              <a:ext uri="{FF2B5EF4-FFF2-40B4-BE49-F238E27FC236}">
                <a16:creationId xmlns:a16="http://schemas.microsoft.com/office/drawing/2014/main" id="{400F487F-D396-D3F7-DD58-C806A5263382}"/>
              </a:ext>
            </a:extLst>
          </p:cNvPr>
          <p:cNvSpPr/>
          <p:nvPr/>
        </p:nvSpPr>
        <p:spPr>
          <a:xfrm>
            <a:off x="6878799" y="391737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Multiplikationszeichen 61">
            <a:extLst>
              <a:ext uri="{FF2B5EF4-FFF2-40B4-BE49-F238E27FC236}">
                <a16:creationId xmlns:a16="http://schemas.microsoft.com/office/drawing/2014/main" id="{8147572E-AB08-2838-A093-8FE473AF6471}"/>
              </a:ext>
            </a:extLst>
          </p:cNvPr>
          <p:cNvSpPr/>
          <p:nvPr/>
        </p:nvSpPr>
        <p:spPr>
          <a:xfrm>
            <a:off x="10725208" y="397798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Multiplikationszeichen 62">
            <a:extLst>
              <a:ext uri="{FF2B5EF4-FFF2-40B4-BE49-F238E27FC236}">
                <a16:creationId xmlns:a16="http://schemas.microsoft.com/office/drawing/2014/main" id="{0EA38E93-7BF0-2D07-B505-7EE206844708}"/>
              </a:ext>
            </a:extLst>
          </p:cNvPr>
          <p:cNvSpPr/>
          <p:nvPr/>
        </p:nvSpPr>
        <p:spPr>
          <a:xfrm>
            <a:off x="6182394" y="246641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Multiplikationszeichen 63">
            <a:extLst>
              <a:ext uri="{FF2B5EF4-FFF2-40B4-BE49-F238E27FC236}">
                <a16:creationId xmlns:a16="http://schemas.microsoft.com/office/drawing/2014/main" id="{D8E3AEEE-004A-66DF-52D7-E4F2CA0156E0}"/>
              </a:ext>
            </a:extLst>
          </p:cNvPr>
          <p:cNvSpPr/>
          <p:nvPr/>
        </p:nvSpPr>
        <p:spPr>
          <a:xfrm>
            <a:off x="8749399" y="336593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Multiplikationszeichen 64">
            <a:extLst>
              <a:ext uri="{FF2B5EF4-FFF2-40B4-BE49-F238E27FC236}">
                <a16:creationId xmlns:a16="http://schemas.microsoft.com/office/drawing/2014/main" id="{4C2D760B-601D-5E5C-895D-CCFBCBCB874A}"/>
              </a:ext>
            </a:extLst>
          </p:cNvPr>
          <p:cNvSpPr/>
          <p:nvPr/>
        </p:nvSpPr>
        <p:spPr>
          <a:xfrm>
            <a:off x="9497548" y="3987972"/>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8" name="Multiplikationszeichen 65">
            <a:extLst>
              <a:ext uri="{FF2B5EF4-FFF2-40B4-BE49-F238E27FC236}">
                <a16:creationId xmlns:a16="http://schemas.microsoft.com/office/drawing/2014/main" id="{74BAF8DD-E5EE-3FD3-ACC2-1A22BF9215C0}"/>
              </a:ext>
            </a:extLst>
          </p:cNvPr>
          <p:cNvSpPr/>
          <p:nvPr/>
        </p:nvSpPr>
        <p:spPr>
          <a:xfrm>
            <a:off x="9488993" y="176149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Multiplikationszeichen 66">
            <a:extLst>
              <a:ext uri="{FF2B5EF4-FFF2-40B4-BE49-F238E27FC236}">
                <a16:creationId xmlns:a16="http://schemas.microsoft.com/office/drawing/2014/main" id="{8221896F-E8EC-F052-BBF0-D2B9E5DC3D2E}"/>
              </a:ext>
            </a:extLst>
          </p:cNvPr>
          <p:cNvSpPr/>
          <p:nvPr/>
        </p:nvSpPr>
        <p:spPr>
          <a:xfrm>
            <a:off x="8924188" y="266355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Multiplikationszeichen 77">
            <a:extLst>
              <a:ext uri="{FF2B5EF4-FFF2-40B4-BE49-F238E27FC236}">
                <a16:creationId xmlns:a16="http://schemas.microsoft.com/office/drawing/2014/main" id="{624F502D-E335-AF51-FCB3-40DFC88D6876}"/>
              </a:ext>
            </a:extLst>
          </p:cNvPr>
          <p:cNvSpPr/>
          <p:nvPr/>
        </p:nvSpPr>
        <p:spPr>
          <a:xfrm>
            <a:off x="9536637" y="2391330"/>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Multiplikationszeichen 38">
            <a:extLst>
              <a:ext uri="{FF2B5EF4-FFF2-40B4-BE49-F238E27FC236}">
                <a16:creationId xmlns:a16="http://schemas.microsoft.com/office/drawing/2014/main" id="{90B9CAF9-F364-8FB7-07B9-50C06351973D}"/>
              </a:ext>
            </a:extLst>
          </p:cNvPr>
          <p:cNvSpPr/>
          <p:nvPr/>
        </p:nvSpPr>
        <p:spPr>
          <a:xfrm>
            <a:off x="6182394" y="246641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7" name="Multiplikationszeichen 46">
            <a:extLst>
              <a:ext uri="{FF2B5EF4-FFF2-40B4-BE49-F238E27FC236}">
                <a16:creationId xmlns:a16="http://schemas.microsoft.com/office/drawing/2014/main" id="{F18066B1-CA79-5484-4ECD-4518FF10B4B3}"/>
              </a:ext>
            </a:extLst>
          </p:cNvPr>
          <p:cNvSpPr/>
          <p:nvPr/>
        </p:nvSpPr>
        <p:spPr>
          <a:xfrm>
            <a:off x="671456" y="2148760"/>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8" name="Textfeld 47">
            <a:extLst>
              <a:ext uri="{FF2B5EF4-FFF2-40B4-BE49-F238E27FC236}">
                <a16:creationId xmlns:a16="http://schemas.microsoft.com/office/drawing/2014/main" id="{D561904B-5F9A-4EB5-D2F3-9B5BCE4B39FB}"/>
              </a:ext>
            </a:extLst>
          </p:cNvPr>
          <p:cNvSpPr txBox="1"/>
          <p:nvPr/>
        </p:nvSpPr>
        <p:spPr>
          <a:xfrm>
            <a:off x="1087926" y="2148760"/>
            <a:ext cx="3619385" cy="1200329"/>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a:ln>
                  <a:noFill/>
                </a:ln>
                <a:solidFill>
                  <a:prstClr val="black"/>
                </a:solidFill>
                <a:effectLst/>
                <a:uLnTx/>
                <a:uFillTx/>
                <a:ea typeface="+mn-ea"/>
                <a:cs typeface="+mn-cs"/>
              </a:rPr>
              <a:t>GNSS CORS </a:t>
            </a:r>
          </a:p>
          <a:p>
            <a:pPr marL="285750" marR="0" lvl="0" indent="-285750"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a:ln>
                <a:noFill/>
              </a:ln>
              <a:solidFill>
                <a:prstClr val="black"/>
              </a:solidFill>
              <a:effectLst/>
              <a:uLnTx/>
              <a:uFillTx/>
              <a:ea typeface="+mn-ea"/>
              <a:cs typeface="+mn-cs"/>
            </a:endParaRP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a:ln>
                  <a:noFill/>
                </a:ln>
                <a:solidFill>
                  <a:prstClr val="black"/>
                </a:solidFill>
                <a:effectLst/>
                <a:uLnTx/>
                <a:uFillTx/>
                <a:ea typeface="+mn-ea"/>
                <a:cs typeface="+mn-cs"/>
              </a:rPr>
              <a:t>GNSS CORS included in regional reference frame</a:t>
            </a:r>
          </a:p>
        </p:txBody>
      </p:sp>
      <p:sp>
        <p:nvSpPr>
          <p:cNvPr id="49" name="Ellipse 48">
            <a:extLst>
              <a:ext uri="{FF2B5EF4-FFF2-40B4-BE49-F238E27FC236}">
                <a16:creationId xmlns:a16="http://schemas.microsoft.com/office/drawing/2014/main" id="{8FC1F6AB-0CD3-8CDB-5521-C0779991E574}"/>
              </a:ext>
            </a:extLst>
          </p:cNvPr>
          <p:cNvSpPr/>
          <p:nvPr/>
        </p:nvSpPr>
        <p:spPr>
          <a:xfrm>
            <a:off x="728935" y="2782076"/>
            <a:ext cx="234618" cy="236682"/>
          </a:xfrm>
          <a:prstGeom prst="ellipse">
            <a:avLst/>
          </a:prstGeom>
          <a:solidFill>
            <a:srgbClr val="0F76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416122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47E58-FECF-EE6C-1336-92472B0F1D69}"/>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85BFD731-2ACE-A3E9-5D8F-5B5B65DEF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9D961F10-B1C8-A763-F6A6-044916E072DF}"/>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12CAE73E-6EC8-FC35-9147-1A1F7DBD194C}"/>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27BE38F7-267D-7DA3-C0B5-CC67D7B060D6}"/>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AE6471ED-EB15-B6D5-B0C3-66E0615E0566}"/>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3DAE09AF-CBE9-7975-BEAE-DEAC87DF5B8A}"/>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What is a geodetic adjustment?</a:t>
            </a:r>
            <a:endParaRPr lang="en-GB" sz="4400" b="1" dirty="0">
              <a:solidFill>
                <a:schemeClr val="bg1"/>
              </a:solidFill>
              <a:latin typeface="Calibri" panose="020F0502020204030204" pitchFamily="34" charset="0"/>
              <a:cs typeface="Calibri" panose="020F0502020204030204" pitchFamily="34" charset="0"/>
            </a:endParaRPr>
          </a:p>
        </p:txBody>
      </p:sp>
      <p:sp>
        <p:nvSpPr>
          <p:cNvPr id="16" name="Google Shape;614;g31f295863d8_0_60">
            <a:extLst>
              <a:ext uri="{FF2B5EF4-FFF2-40B4-BE49-F238E27FC236}">
                <a16:creationId xmlns:a16="http://schemas.microsoft.com/office/drawing/2014/main" id="{DB3C656C-7EAE-AA02-9634-F8C71A29516A}"/>
              </a:ext>
            </a:extLst>
          </p:cNvPr>
          <p:cNvSpPr txBox="1">
            <a:spLocks/>
          </p:cNvSpPr>
          <p:nvPr/>
        </p:nvSpPr>
        <p:spPr>
          <a:xfrm>
            <a:off x="399366" y="932744"/>
            <a:ext cx="5157900" cy="823800"/>
          </a:xfrm>
          <a:prstGeom prst="rect">
            <a:avLst/>
          </a:prstGeom>
        </p:spPr>
        <p:txBody>
          <a:bodyPr spcFirstLastPara="1" vert="horz" wrap="square" lIns="91425" tIns="45700" rIns="91425" bIns="45700" rtlCol="0" anchor="b"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What are they?</a:t>
            </a:r>
          </a:p>
        </p:txBody>
      </p:sp>
      <p:sp>
        <p:nvSpPr>
          <p:cNvPr id="18" name="Google Shape;615;g31f295863d8_0_60">
            <a:extLst>
              <a:ext uri="{FF2B5EF4-FFF2-40B4-BE49-F238E27FC236}">
                <a16:creationId xmlns:a16="http://schemas.microsoft.com/office/drawing/2014/main" id="{3CE62D51-93E9-068A-C272-3F2E43EFBA6D}"/>
              </a:ext>
            </a:extLst>
          </p:cNvPr>
          <p:cNvSpPr txBox="1">
            <a:spLocks/>
          </p:cNvSpPr>
          <p:nvPr/>
        </p:nvSpPr>
        <p:spPr>
          <a:xfrm>
            <a:off x="399366" y="1756656"/>
            <a:ext cx="10233680" cy="1966258"/>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A </a:t>
            </a:r>
            <a:r>
              <a:rPr lang="en-GB" sz="1600" b="1" dirty="0"/>
              <a:t>geodetic adjustment</a:t>
            </a:r>
            <a:r>
              <a:rPr lang="en-GB" sz="1600" dirty="0"/>
              <a:t> is a mathematical process used in to ensure that a </a:t>
            </a:r>
            <a:r>
              <a:rPr lang="en-GB" sz="1600" b="1" dirty="0"/>
              <a:t>network</a:t>
            </a:r>
            <a:r>
              <a:rPr lang="en-GB" sz="1600" dirty="0"/>
              <a:t> of measurements is as </a:t>
            </a:r>
            <a:r>
              <a:rPr lang="en-GB" sz="1600" b="1" dirty="0"/>
              <a:t>accurate</a:t>
            </a:r>
            <a:r>
              <a:rPr lang="en-GB" sz="1600" dirty="0"/>
              <a:t> as possible. </a:t>
            </a:r>
          </a:p>
          <a:p>
            <a:r>
              <a:rPr lang="en-GB" sz="1600" dirty="0"/>
              <a:t>It involves correcting and optimizing observations, such as angles, distances, and coordinates, to minimize errors and provide the best possible fit for a geodetic model or reference framework.</a:t>
            </a:r>
            <a:endParaRPr lang="en-GB" sz="2400" dirty="0"/>
          </a:p>
        </p:txBody>
      </p:sp>
      <p:sp>
        <p:nvSpPr>
          <p:cNvPr id="23" name="Google Shape;614;g31f295863d8_0_60">
            <a:extLst>
              <a:ext uri="{FF2B5EF4-FFF2-40B4-BE49-F238E27FC236}">
                <a16:creationId xmlns:a16="http://schemas.microsoft.com/office/drawing/2014/main" id="{8C532119-8A03-3FCE-FE83-66F60DB3C317}"/>
              </a:ext>
            </a:extLst>
          </p:cNvPr>
          <p:cNvSpPr txBox="1">
            <a:spLocks/>
          </p:cNvSpPr>
          <p:nvPr/>
        </p:nvSpPr>
        <p:spPr>
          <a:xfrm>
            <a:off x="399366" y="2874827"/>
            <a:ext cx="5157900" cy="823800"/>
          </a:xfrm>
          <a:prstGeom prst="rect">
            <a:avLst/>
          </a:prstGeom>
        </p:spPr>
        <p:txBody>
          <a:bodyPr spcFirstLastPara="1" vert="horz" wrap="square" lIns="91425" tIns="45700" rIns="91425" bIns="45700" rtlCol="0" anchor="b"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Types of Geodetic Adjustments</a:t>
            </a:r>
          </a:p>
        </p:txBody>
      </p:sp>
      <p:sp>
        <p:nvSpPr>
          <p:cNvPr id="24" name="Google Shape;615;g31f295863d8_0_60">
            <a:extLst>
              <a:ext uri="{FF2B5EF4-FFF2-40B4-BE49-F238E27FC236}">
                <a16:creationId xmlns:a16="http://schemas.microsoft.com/office/drawing/2014/main" id="{0EF2C1F7-438C-7767-08B9-588784128A77}"/>
              </a:ext>
            </a:extLst>
          </p:cNvPr>
          <p:cNvSpPr txBox="1">
            <a:spLocks/>
          </p:cNvSpPr>
          <p:nvPr/>
        </p:nvSpPr>
        <p:spPr>
          <a:xfrm>
            <a:off x="399366" y="3968254"/>
            <a:ext cx="5040895" cy="1966258"/>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dirty="0"/>
          </a:p>
        </p:txBody>
      </p:sp>
      <p:sp>
        <p:nvSpPr>
          <p:cNvPr id="28" name="TextBox 27">
            <a:extLst>
              <a:ext uri="{FF2B5EF4-FFF2-40B4-BE49-F238E27FC236}">
                <a16:creationId xmlns:a16="http://schemas.microsoft.com/office/drawing/2014/main" id="{8FF4AD0A-A9E7-DD22-A22A-3801F2843B91}"/>
              </a:ext>
            </a:extLst>
          </p:cNvPr>
          <p:cNvSpPr txBox="1"/>
          <p:nvPr/>
        </p:nvSpPr>
        <p:spPr>
          <a:xfrm>
            <a:off x="399365" y="3825939"/>
            <a:ext cx="10359515" cy="1323439"/>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DE" altLang="en-DE" sz="1600" b="1" i="0" u="none" strike="noStrike" cap="none" normalizeH="0" baseline="0" dirty="0">
                <a:ln>
                  <a:noFill/>
                </a:ln>
                <a:solidFill>
                  <a:schemeClr val="tx1"/>
                </a:solidFill>
                <a:effectLst/>
              </a:rPr>
              <a:t>Local Adjustment</a:t>
            </a:r>
            <a:r>
              <a:rPr kumimoji="0" lang="en-DE" altLang="en-DE" sz="1600" b="0" i="0" u="none" strike="noStrike" cap="none" normalizeH="0" baseline="0" dirty="0">
                <a:ln>
                  <a:noFill/>
                </a:ln>
                <a:solidFill>
                  <a:schemeClr val="tx1"/>
                </a:solidFill>
                <a:effectLst/>
              </a:rPr>
              <a:t>: Applied to small-scale networks, like a local land survey.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DE" altLang="en-DE" sz="1600" b="1" i="0" u="none" strike="noStrike" cap="none" normalizeH="0" baseline="0" dirty="0">
                <a:ln>
                  <a:noFill/>
                </a:ln>
                <a:solidFill>
                  <a:schemeClr val="tx1"/>
                </a:solidFill>
                <a:effectLst/>
              </a:rPr>
              <a:t>Regional/National Adjustment</a:t>
            </a:r>
            <a:r>
              <a:rPr kumimoji="0" lang="en-DE" altLang="en-DE" sz="1600" b="0" i="0" u="none" strike="noStrike" cap="none" normalizeH="0" baseline="0" dirty="0">
                <a:ln>
                  <a:noFill/>
                </a:ln>
                <a:solidFill>
                  <a:schemeClr val="tx1"/>
                </a:solidFill>
                <a:effectLst/>
              </a:rPr>
              <a:t>: Adjusts measurements across larger areas, such as a country, to align with a specific geodetic datum.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DE" altLang="en-DE" sz="1600" b="1" i="0" u="none" strike="noStrike" cap="none" normalizeH="0" baseline="0" dirty="0">
                <a:ln>
                  <a:noFill/>
                </a:ln>
                <a:solidFill>
                  <a:schemeClr val="tx1"/>
                </a:solidFill>
                <a:effectLst/>
              </a:rPr>
              <a:t>Global Adjustment</a:t>
            </a:r>
            <a:r>
              <a:rPr kumimoji="0" lang="en-DE" altLang="en-DE" sz="1600" b="0" i="0" u="none" strike="noStrike" cap="none" normalizeH="0" baseline="0" dirty="0">
                <a:ln>
                  <a:noFill/>
                </a:ln>
                <a:solidFill>
                  <a:schemeClr val="tx1"/>
                </a:solidFill>
                <a:effectLst/>
              </a:rPr>
              <a:t>: For datasets like those from satellite observations, ensuring consistency across a global reference frame. </a:t>
            </a:r>
          </a:p>
        </p:txBody>
      </p:sp>
    </p:spTree>
    <p:extLst>
      <p:ext uri="{BB962C8B-B14F-4D97-AF65-F5344CB8AC3E}">
        <p14:creationId xmlns:p14="http://schemas.microsoft.com/office/powerpoint/2010/main" val="261839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CDF09-0309-0584-C813-9407F0CCA36D}"/>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AC927486-F560-0EA1-0255-472034385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14271A6A-548A-5753-1B04-BC818FD88F38}"/>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E602AE37-D8D3-5739-804C-44FD9DE564C4}"/>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686B894A-26AD-5799-EABB-CF9B0F0DBB3C}"/>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60D8F308-FF9A-731B-9E69-88185BD951D6}"/>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B79078F2-45FB-8BEE-9C6A-7BA4B9008DAD}"/>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What is a geodetic adjustment?</a:t>
            </a:r>
            <a:endParaRPr lang="en-GB" sz="4400" b="1" dirty="0">
              <a:solidFill>
                <a:schemeClr val="bg1"/>
              </a:solidFill>
              <a:latin typeface="Calibri" panose="020F0502020204030204" pitchFamily="34" charset="0"/>
              <a:cs typeface="Calibri" panose="020F0502020204030204" pitchFamily="34" charset="0"/>
            </a:endParaRPr>
          </a:p>
        </p:txBody>
      </p:sp>
      <p:sp>
        <p:nvSpPr>
          <p:cNvPr id="21" name="Google Shape;614;g31f295863d8_0_60">
            <a:extLst>
              <a:ext uri="{FF2B5EF4-FFF2-40B4-BE49-F238E27FC236}">
                <a16:creationId xmlns:a16="http://schemas.microsoft.com/office/drawing/2014/main" id="{A82CD325-C41B-923A-C16D-CFFFF682F6C8}"/>
              </a:ext>
            </a:extLst>
          </p:cNvPr>
          <p:cNvSpPr txBox="1">
            <a:spLocks/>
          </p:cNvSpPr>
          <p:nvPr/>
        </p:nvSpPr>
        <p:spPr>
          <a:xfrm>
            <a:off x="620785" y="638718"/>
            <a:ext cx="10831145" cy="823800"/>
          </a:xfrm>
          <a:prstGeom prst="rect">
            <a:avLst/>
          </a:prstGeom>
        </p:spPr>
        <p:txBody>
          <a:bodyPr spcFirstLastPara="1" vert="horz" wrap="square" lIns="91425" tIns="45700" rIns="91425" bIns="45700" rtlCol="0" anchor="b"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400" b="1" dirty="0"/>
              <a:t>Key Elements of Geodetic Adjustment</a:t>
            </a:r>
            <a:endParaRPr lang="en-US" b="1" dirty="0"/>
          </a:p>
        </p:txBody>
      </p:sp>
      <p:sp>
        <p:nvSpPr>
          <p:cNvPr id="22" name="Google Shape;615;g31f295863d8_0_60">
            <a:extLst>
              <a:ext uri="{FF2B5EF4-FFF2-40B4-BE49-F238E27FC236}">
                <a16:creationId xmlns:a16="http://schemas.microsoft.com/office/drawing/2014/main" id="{32DAFD63-936B-053D-2E95-C1F8A6B2487E}"/>
              </a:ext>
            </a:extLst>
          </p:cNvPr>
          <p:cNvSpPr txBox="1">
            <a:spLocks/>
          </p:cNvSpPr>
          <p:nvPr/>
        </p:nvSpPr>
        <p:spPr>
          <a:xfrm>
            <a:off x="851484" y="1462630"/>
            <a:ext cx="10483442" cy="1966258"/>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GB" sz="1600" b="1" dirty="0"/>
              <a:t>Observations and Measurements</a:t>
            </a:r>
            <a:r>
              <a:rPr lang="en-GB" sz="1600" dirty="0"/>
              <a:t>: These can include GNSS data, satellite measurements, </a:t>
            </a:r>
            <a:r>
              <a:rPr lang="en-GB" sz="1600" dirty="0" err="1"/>
              <a:t>leveling</a:t>
            </a:r>
            <a:r>
              <a:rPr lang="en-GB" sz="1600" dirty="0"/>
              <a:t> data, and traditional surveying observations like distances and angles.</a:t>
            </a:r>
          </a:p>
          <a:p>
            <a:pPr>
              <a:buFont typeface="+mj-lt"/>
              <a:buAutoNum type="arabicPeriod"/>
            </a:pPr>
            <a:r>
              <a:rPr lang="en-GB" sz="1600" b="1" dirty="0"/>
              <a:t>Mathematical Model</a:t>
            </a:r>
            <a:r>
              <a:rPr lang="en-GB" sz="1600" dirty="0"/>
              <a:t>: A geodetic adjustment relies on mathematical models, such as least squares adjustment, to minimize discrepancies between observations and theoretical values.</a:t>
            </a:r>
          </a:p>
          <a:p>
            <a:pPr>
              <a:buFont typeface="+mj-lt"/>
              <a:buAutoNum type="arabicPeriod"/>
            </a:pPr>
            <a:r>
              <a:rPr lang="en-GB" sz="1600" b="1" dirty="0"/>
              <a:t>Error Minimization</a:t>
            </a:r>
            <a:r>
              <a:rPr lang="en-GB" sz="1600" dirty="0"/>
              <a:t>: It accounts for measurement errors (instrumental, observational, or environmental) and distributes these errors across the network in a statistically optimal way.</a:t>
            </a:r>
          </a:p>
          <a:p>
            <a:pPr>
              <a:buFont typeface="+mj-lt"/>
              <a:buAutoNum type="arabicPeriod"/>
            </a:pPr>
            <a:r>
              <a:rPr lang="en-GB" sz="1600" b="1" dirty="0"/>
              <a:t>Reference Frames</a:t>
            </a:r>
            <a:r>
              <a:rPr lang="en-GB" sz="1600" dirty="0"/>
              <a:t>: Adjustments often aim to align the data with a specific geodetic reference system, like WGS84, NAD83, or ETRS89, ensuring consistency across datasets.</a:t>
            </a:r>
          </a:p>
        </p:txBody>
      </p:sp>
    </p:spTree>
    <p:extLst>
      <p:ext uri="{BB962C8B-B14F-4D97-AF65-F5344CB8AC3E}">
        <p14:creationId xmlns:p14="http://schemas.microsoft.com/office/powerpoint/2010/main" val="368796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25B41-037B-D1AC-ECB9-F29DFA16B24B}"/>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797E7410-A874-E9A7-B4A1-D80F84E71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65750F0C-AA4E-C643-7D75-6A6070E1D328}"/>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EB344E84-B497-90D3-8E38-E02E07F57EDA}"/>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0130E62E-DE49-47AA-DF96-B3274CA63582}"/>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53FC53C5-B16B-16FD-202B-8F21A870404E}"/>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A5DC7A57-65A4-7820-8811-2D9BCAB97CB6}"/>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What is “least squares”?</a:t>
            </a:r>
            <a:endParaRPr lang="en-GB" sz="4400" b="1" dirty="0">
              <a:solidFill>
                <a:schemeClr val="bg1"/>
              </a:solidFill>
              <a:latin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5192EE4C-CE27-C084-3FD7-77E303B406C5}"/>
              </a:ext>
            </a:extLst>
          </p:cNvPr>
          <p:cNvSpPr txBox="1">
            <a:spLocks/>
          </p:cNvSpPr>
          <p:nvPr/>
        </p:nvSpPr>
        <p:spPr>
          <a:xfrm>
            <a:off x="588811" y="1233117"/>
            <a:ext cx="8829693" cy="4751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DE" sz="1800" b="0" i="0" u="none" strike="noStrike" baseline="0">
              <a:solidFill>
                <a:srgbClr val="000000"/>
              </a:solidFill>
              <a:latin typeface="Calibri" panose="020F0502020204030204" pitchFamily="34" charset="0"/>
            </a:endParaRPr>
          </a:p>
          <a:p>
            <a:pPr marL="285750" indent="-285750" algn="l">
              <a:buFont typeface="Arial" panose="020B0604020202020204" pitchFamily="34" charset="0"/>
              <a:buChar char="•"/>
            </a:pPr>
            <a:r>
              <a:rPr lang="en-GB" sz="2800" b="0" u="none" strike="noStrike" baseline="0"/>
              <a:t>An </a:t>
            </a:r>
            <a:r>
              <a:rPr lang="en-GB" sz="2800" b="0" u="none" strike="noStrike" baseline="0">
                <a:solidFill>
                  <a:srgbClr val="FF0000"/>
                </a:solidFill>
              </a:rPr>
              <a:t>optimal</a:t>
            </a:r>
            <a:r>
              <a:rPr lang="en-GB" sz="2800" b="0" u="none" strike="noStrike" baseline="0"/>
              <a:t> estimation technique dealing with:</a:t>
            </a:r>
          </a:p>
          <a:p>
            <a:pPr marL="742950" lvl="1" indent="-285750" algn="l">
              <a:buFont typeface="Arial" panose="020B0604020202020204" pitchFamily="34" charset="0"/>
              <a:buChar char="•"/>
            </a:pPr>
            <a:r>
              <a:rPr lang="fr-CH" sz="2400" b="0" u="none" strike="noStrike" baseline="0"/>
              <a:t>Redundant observations</a:t>
            </a:r>
          </a:p>
          <a:p>
            <a:pPr marL="742950" lvl="1" indent="-285750" algn="l">
              <a:buFont typeface="Arial" panose="020B0604020202020204" pitchFamily="34" charset="0"/>
              <a:buChar char="•"/>
            </a:pPr>
            <a:r>
              <a:rPr lang="fr-CH" sz="2400" b="0" u="none" strike="noStrike" baseline="0"/>
              <a:t>Non-linear observation equations</a:t>
            </a:r>
          </a:p>
          <a:p>
            <a:pPr marL="285750" indent="-285750" algn="l">
              <a:buFont typeface="Arial" panose="020B0604020202020204" pitchFamily="34" charset="0"/>
              <a:buChar char="•"/>
            </a:pPr>
            <a:r>
              <a:rPr lang="en-GB" sz="2800" b="0" u="none" strike="noStrike" baseline="0"/>
              <a:t>It gives a </a:t>
            </a:r>
            <a:r>
              <a:rPr lang="en-GB" sz="2800" b="0" u="none" strike="noStrike" baseline="0">
                <a:solidFill>
                  <a:srgbClr val="FF0000"/>
                </a:solidFill>
              </a:rPr>
              <a:t>unique</a:t>
            </a:r>
            <a:r>
              <a:rPr lang="en-GB" sz="2800" b="0" u="none" strike="noStrike" baseline="0"/>
              <a:t> solution from infinite possibilities</a:t>
            </a:r>
          </a:p>
          <a:p>
            <a:pPr marL="285750" indent="-285750" algn="l">
              <a:buFont typeface="Arial" panose="020B0604020202020204" pitchFamily="34" charset="0"/>
              <a:buChar char="•"/>
            </a:pPr>
            <a:r>
              <a:rPr lang="en-GB" sz="2800" b="0" u="none" strike="noStrike" baseline="0">
                <a:solidFill>
                  <a:srgbClr val="FF0000"/>
                </a:solidFill>
              </a:rPr>
              <a:t>Minimises</a:t>
            </a:r>
            <a:r>
              <a:rPr lang="en-GB" sz="2800" b="0" u="none" strike="noStrike" baseline="0"/>
              <a:t> the weighted sum of the squared residuals</a:t>
            </a:r>
          </a:p>
          <a:p>
            <a:pPr marL="285750" indent="-285750" algn="l">
              <a:buFont typeface="Arial" panose="020B0604020202020204" pitchFamily="34" charset="0"/>
              <a:buChar char="•"/>
            </a:pPr>
            <a:r>
              <a:rPr lang="en-GB" sz="2800" b="0" u="none" strike="noStrike" baseline="0"/>
              <a:t>Hence the name </a:t>
            </a:r>
            <a:r>
              <a:rPr lang="en-GB" sz="2800" b="0" u="none" strike="noStrike" baseline="0">
                <a:solidFill>
                  <a:srgbClr val="FF0000"/>
                </a:solidFill>
              </a:rPr>
              <a:t>“least squares”</a:t>
            </a:r>
            <a:endParaRPr lang="en-GB" sz="2800">
              <a:solidFill>
                <a:srgbClr val="FF0000"/>
              </a:solidFill>
            </a:endParaRPr>
          </a:p>
          <a:p>
            <a:pPr marL="285750" indent="-285750" algn="l">
              <a:buFont typeface="Arial" panose="020B0604020202020204" pitchFamily="34" charset="0"/>
              <a:buChar char="•"/>
            </a:pPr>
            <a:r>
              <a:rPr lang="en-GB" sz="2800" b="0" u="none" strike="noStrike" baseline="0"/>
              <a:t>It is the </a:t>
            </a:r>
            <a:r>
              <a:rPr lang="en-GB" sz="2800" b="0" u="none" strike="noStrike" baseline="0">
                <a:solidFill>
                  <a:srgbClr val="FF0000"/>
                </a:solidFill>
              </a:rPr>
              <a:t>best</a:t>
            </a:r>
            <a:r>
              <a:rPr lang="en-GB" sz="2800" b="0" u="none" strike="noStrike" baseline="0"/>
              <a:t> (most statistically likely) solution</a:t>
            </a:r>
          </a:p>
          <a:p>
            <a:pPr marL="342900" indent="-342900" algn="l">
              <a:buFont typeface="Arial" panose="020B0604020202020204" pitchFamily="34" charset="0"/>
              <a:buChar char="•"/>
            </a:pPr>
            <a:endParaRPr lang="en-GB"/>
          </a:p>
        </p:txBody>
      </p:sp>
      <p:cxnSp>
        <p:nvCxnSpPr>
          <p:cNvPr id="3" name="Straight Connector 2">
            <a:extLst>
              <a:ext uri="{FF2B5EF4-FFF2-40B4-BE49-F238E27FC236}">
                <a16:creationId xmlns:a16="http://schemas.microsoft.com/office/drawing/2014/main" id="{C8DC549D-2F2F-1BBF-C721-EDA76B25E5BC}"/>
              </a:ext>
            </a:extLst>
          </p:cNvPr>
          <p:cNvCxnSpPr>
            <a:cxnSpLocks/>
          </p:cNvCxnSpPr>
          <p:nvPr/>
        </p:nvCxnSpPr>
        <p:spPr>
          <a:xfrm>
            <a:off x="9899565" y="1887109"/>
            <a:ext cx="0" cy="3454400"/>
          </a:xfrm>
          <a:prstGeom prst="line">
            <a:avLst/>
          </a:prstGeom>
          <a:ln w="476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B0B1C72-844E-1A69-D675-B196103C217B}"/>
              </a:ext>
            </a:extLst>
          </p:cNvPr>
          <p:cNvCxnSpPr>
            <a:cxnSpLocks/>
          </p:cNvCxnSpPr>
          <p:nvPr/>
        </p:nvCxnSpPr>
        <p:spPr>
          <a:xfrm>
            <a:off x="10204693" y="2014275"/>
            <a:ext cx="0" cy="3344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A147611-7320-D180-452A-9FF6A4F31F0E}"/>
              </a:ext>
            </a:extLst>
          </p:cNvPr>
          <p:cNvCxnSpPr>
            <a:cxnSpLocks/>
          </p:cNvCxnSpPr>
          <p:nvPr/>
        </p:nvCxnSpPr>
        <p:spPr>
          <a:xfrm>
            <a:off x="10374027" y="1633275"/>
            <a:ext cx="0" cy="3725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36B460-0B92-E47D-58FF-6B475848F134}"/>
              </a:ext>
            </a:extLst>
          </p:cNvPr>
          <p:cNvCxnSpPr>
            <a:cxnSpLocks/>
          </p:cNvCxnSpPr>
          <p:nvPr/>
        </p:nvCxnSpPr>
        <p:spPr>
          <a:xfrm>
            <a:off x="10534893" y="2132808"/>
            <a:ext cx="0" cy="32258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FA539B-09C6-600C-97BF-33A52029A0F2}"/>
              </a:ext>
            </a:extLst>
          </p:cNvPr>
          <p:cNvCxnSpPr>
            <a:cxnSpLocks/>
          </p:cNvCxnSpPr>
          <p:nvPr/>
        </p:nvCxnSpPr>
        <p:spPr>
          <a:xfrm>
            <a:off x="10712693" y="3187555"/>
            <a:ext cx="0" cy="217105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B73664-CB84-A990-95B1-58D81807655C}"/>
              </a:ext>
            </a:extLst>
          </p:cNvPr>
          <p:cNvCxnSpPr>
            <a:cxnSpLocks/>
          </p:cNvCxnSpPr>
          <p:nvPr/>
        </p:nvCxnSpPr>
        <p:spPr>
          <a:xfrm>
            <a:off x="10873559" y="1904208"/>
            <a:ext cx="0" cy="34544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168DE3A-5C72-AB7C-6643-DD940268A9D3}"/>
              </a:ext>
            </a:extLst>
          </p:cNvPr>
          <p:cNvCxnSpPr>
            <a:cxnSpLocks/>
          </p:cNvCxnSpPr>
          <p:nvPr/>
        </p:nvCxnSpPr>
        <p:spPr>
          <a:xfrm flipH="1" flipV="1">
            <a:off x="9780970" y="5341509"/>
            <a:ext cx="1685257" cy="1709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D1FC997-045A-658D-9225-60F136C90D4D}"/>
              </a:ext>
            </a:extLst>
          </p:cNvPr>
          <p:cNvCxnSpPr>
            <a:cxnSpLocks/>
          </p:cNvCxnSpPr>
          <p:nvPr/>
        </p:nvCxnSpPr>
        <p:spPr>
          <a:xfrm flipH="1">
            <a:off x="9780970" y="1904208"/>
            <a:ext cx="1685257"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87431E-B2CF-5C43-8BC1-09B98A2791D0}"/>
              </a:ext>
            </a:extLst>
          </p:cNvPr>
          <p:cNvCxnSpPr>
            <a:cxnSpLocks/>
          </p:cNvCxnSpPr>
          <p:nvPr/>
        </p:nvCxnSpPr>
        <p:spPr>
          <a:xfrm>
            <a:off x="11025960" y="1785675"/>
            <a:ext cx="0" cy="3572932"/>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FE98D7-B6CF-2CDB-E86C-36EF8C3B348D}"/>
              </a:ext>
            </a:extLst>
          </p:cNvPr>
          <p:cNvCxnSpPr>
            <a:cxnSpLocks/>
          </p:cNvCxnSpPr>
          <p:nvPr/>
        </p:nvCxnSpPr>
        <p:spPr>
          <a:xfrm>
            <a:off x="11364627" y="1717942"/>
            <a:ext cx="0" cy="36235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6C721F-66BC-4EB2-CADA-4AE49A079D18}"/>
              </a:ext>
            </a:extLst>
          </p:cNvPr>
          <p:cNvCxnSpPr>
            <a:cxnSpLocks/>
          </p:cNvCxnSpPr>
          <p:nvPr/>
        </p:nvCxnSpPr>
        <p:spPr>
          <a:xfrm>
            <a:off x="11186826" y="1959242"/>
            <a:ext cx="0" cy="33822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096D57-735E-5427-6463-747FFED4BE5F}"/>
              </a:ext>
            </a:extLst>
          </p:cNvPr>
          <p:cNvSpPr txBox="1"/>
          <p:nvPr/>
        </p:nvSpPr>
        <p:spPr>
          <a:xfrm rot="16200000">
            <a:off x="8326679" y="3281300"/>
            <a:ext cx="2640851" cy="369332"/>
          </a:xfrm>
          <a:prstGeom prst="rect">
            <a:avLst/>
          </a:prstGeom>
          <a:noFill/>
        </p:spPr>
        <p:txBody>
          <a:bodyPr wrap="none" rtlCol="0">
            <a:spAutoFit/>
          </a:bodyPr>
          <a:lstStyle/>
          <a:p>
            <a:r>
              <a:rPr lang="en-GB" b="1">
                <a:solidFill>
                  <a:srgbClr val="C00000"/>
                </a:solidFill>
              </a:rPr>
              <a:t>True length (unknown)</a:t>
            </a:r>
            <a:endParaRPr lang="en-DE" b="1">
              <a:solidFill>
                <a:srgbClr val="C00000"/>
              </a:solidFill>
            </a:endParaRPr>
          </a:p>
        </p:txBody>
      </p:sp>
      <p:sp>
        <p:nvSpPr>
          <p:cNvPr id="15" name="TextBox 14">
            <a:extLst>
              <a:ext uri="{FF2B5EF4-FFF2-40B4-BE49-F238E27FC236}">
                <a16:creationId xmlns:a16="http://schemas.microsoft.com/office/drawing/2014/main" id="{FEE47B81-6900-095A-15A9-4FAB566950CC}"/>
              </a:ext>
            </a:extLst>
          </p:cNvPr>
          <p:cNvSpPr txBox="1"/>
          <p:nvPr/>
        </p:nvSpPr>
        <p:spPr>
          <a:xfrm>
            <a:off x="10259282" y="1044094"/>
            <a:ext cx="1252788" cy="646331"/>
          </a:xfrm>
          <a:prstGeom prst="rect">
            <a:avLst/>
          </a:prstGeom>
          <a:noFill/>
        </p:spPr>
        <p:txBody>
          <a:bodyPr wrap="square" rtlCol="0">
            <a:spAutoFit/>
          </a:bodyPr>
          <a:lstStyle/>
          <a:p>
            <a:pPr algn="ctr"/>
            <a:r>
              <a:rPr lang="en-GB">
                <a:solidFill>
                  <a:schemeClr val="tx2"/>
                </a:solidFill>
              </a:rPr>
              <a:t>Measured values</a:t>
            </a:r>
            <a:endParaRPr lang="en-DE">
              <a:solidFill>
                <a:schemeClr val="tx2"/>
              </a:solidFill>
            </a:endParaRPr>
          </a:p>
        </p:txBody>
      </p:sp>
    </p:spTree>
    <p:extLst>
      <p:ext uri="{BB962C8B-B14F-4D97-AF65-F5344CB8AC3E}">
        <p14:creationId xmlns:p14="http://schemas.microsoft.com/office/powerpoint/2010/main" val="403944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3E60CB-D501-5E28-C578-70D0D98AE93B}"/>
              </a:ext>
            </a:extLst>
          </p:cNvPr>
          <p:cNvSpPr txBox="1"/>
          <p:nvPr/>
        </p:nvSpPr>
        <p:spPr>
          <a:xfrm>
            <a:off x="513014" y="2220377"/>
            <a:ext cx="10212136" cy="933589"/>
          </a:xfrm>
          <a:prstGeom prst="rect">
            <a:avLst/>
          </a:prstGeom>
          <a:noFill/>
        </p:spPr>
        <p:txBody>
          <a:bodyPr wrap="square">
            <a:spAutoFit/>
          </a:bodyPr>
          <a:lstStyle/>
          <a:p>
            <a:pPr algn="l">
              <a:spcAft>
                <a:spcPts val="750"/>
              </a:spcAft>
            </a:pPr>
            <a:r>
              <a:rPr lang="en-GB" b="0" i="0">
                <a:solidFill>
                  <a:srgbClr val="212121"/>
                </a:solidFill>
                <a:effectLst/>
                <a:latin typeface="Roboto" panose="02000000000000000000" pitchFamily="2" charset="0"/>
              </a:rPr>
              <a:t>First-degree polynomial of the form:     </a:t>
            </a:r>
            <a:r>
              <a:rPr lang="en-GB" b="1" i="1">
                <a:solidFill>
                  <a:srgbClr val="212121"/>
                </a:solidFill>
                <a:effectLst/>
                <a:latin typeface="Roboto" panose="02000000000000000000" pitchFamily="2" charset="0"/>
              </a:rPr>
              <a:t> </a:t>
            </a:r>
            <a:r>
              <a:rPr lang="en-GB" sz="2400" b="1" i="1">
                <a:solidFill>
                  <a:schemeClr val="tx2"/>
                </a:solidFill>
                <a:latin typeface="Cambria Math" panose="02040503050406030204" pitchFamily="18" charset="0"/>
              </a:rPr>
              <a:t>y </a:t>
            </a:r>
            <a:r>
              <a:rPr lang="en-GB" sz="2400" b="1" i="1">
                <a:solidFill>
                  <a:srgbClr val="FF0000"/>
                </a:solidFill>
                <a:latin typeface="Cambria Math" panose="02040503050406030204" pitchFamily="18" charset="0"/>
              </a:rPr>
              <a:t> </a:t>
            </a:r>
            <a:r>
              <a:rPr lang="en-GB" sz="2400" b="1" i="1">
                <a:solidFill>
                  <a:schemeClr val="tx2"/>
                </a:solidFill>
                <a:latin typeface="Cambria Math" panose="02040503050406030204" pitchFamily="18" charset="0"/>
              </a:rPr>
              <a:t>=  a x + b  </a:t>
            </a:r>
            <a:r>
              <a:rPr lang="en-GB" sz="2400" b="1" i="1">
                <a:solidFill>
                  <a:srgbClr val="FF0000"/>
                </a:solidFill>
                <a:latin typeface="Cambria Math" panose="02040503050406030204" pitchFamily="18" charset="0"/>
              </a:rPr>
              <a:t>+ e</a:t>
            </a:r>
          </a:p>
          <a:p>
            <a:pPr algn="l">
              <a:spcAft>
                <a:spcPts val="750"/>
              </a:spcAft>
            </a:pPr>
            <a:r>
              <a:rPr lang="en-GB" sz="2400">
                <a:solidFill>
                  <a:schemeClr val="tx2"/>
                </a:solidFill>
                <a:latin typeface="Cambria Math" panose="02040503050406030204" pitchFamily="18" charset="0"/>
              </a:rPr>
              <a:t> </a:t>
            </a:r>
            <a:r>
              <a:rPr lang="en-GB">
                <a:solidFill>
                  <a:srgbClr val="212121"/>
                </a:solidFill>
                <a:latin typeface="Roboto" panose="02000000000000000000" pitchFamily="2" charset="0"/>
              </a:rPr>
              <a:t>is</a:t>
            </a:r>
            <a:r>
              <a:rPr lang="en-GB" b="0" i="0">
                <a:solidFill>
                  <a:srgbClr val="212121"/>
                </a:solidFill>
                <a:effectLst/>
                <a:latin typeface="STIXGeneral-webfont"/>
              </a:rPr>
              <a:t> </a:t>
            </a:r>
            <a:r>
              <a:rPr lang="en-GB" b="0" i="0">
                <a:solidFill>
                  <a:srgbClr val="212121"/>
                </a:solidFill>
                <a:effectLst/>
                <a:latin typeface="Roboto" panose="02000000000000000000" pitchFamily="2" charset="0"/>
              </a:rPr>
              <a:t>given by: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3732FDA-CAC2-5BB1-70AF-7ADB6F5D07A3}"/>
                  </a:ext>
                </a:extLst>
              </p:cNvPr>
              <p:cNvSpPr txBox="1"/>
              <p:nvPr/>
            </p:nvSpPr>
            <p:spPr>
              <a:xfrm>
                <a:off x="2198119" y="2921299"/>
                <a:ext cx="5365001" cy="1266180"/>
              </a:xfrm>
              <a:prstGeom prst="rect">
                <a:avLst/>
              </a:prstGeom>
              <a:noFill/>
            </p:spPr>
            <p:txBody>
              <a:bodyPr wrap="square">
                <a:spAutoFit/>
              </a:bodyPr>
              <a:lstStyle/>
              <a:p>
                <a14:m>
                  <m:oMath xmlns:m="http://schemas.openxmlformats.org/officeDocument/2006/math">
                    <m:d>
                      <m:dPr>
                        <m:begChr m:val="["/>
                        <m:endChr m:val="]"/>
                        <m:ctrlPr>
                          <a:rPr lang="en-GB" sz="2400" i="1" dirty="0" smtClean="0">
                            <a:solidFill>
                              <a:srgbClr val="00863D"/>
                            </a:solidFill>
                            <a:latin typeface="Cambria Math" panose="02040503050406030204" pitchFamily="18" charset="0"/>
                          </a:rPr>
                        </m:ctrlPr>
                      </m:dPr>
                      <m:e>
                        <m:m>
                          <m:mPr>
                            <m:plcHide m:val="on"/>
                            <m:mcs>
                              <m:mc>
                                <m:mcPr>
                                  <m:count m:val="1"/>
                                  <m:mcJc m:val="center"/>
                                </m:mcPr>
                              </m:mc>
                            </m:mcs>
                            <m:ctrlPr>
                              <a:rPr lang="en-GB" sz="2400" i="1" dirty="0">
                                <a:solidFill>
                                  <a:srgbClr val="00863D"/>
                                </a:solidFill>
                                <a:latin typeface="Cambria Math" panose="02040503050406030204" pitchFamily="18" charset="0"/>
                              </a:rPr>
                            </m:ctrlPr>
                          </m:mPr>
                          <m:mr>
                            <m:e>
                              <m:sSub>
                                <m:sSubPr>
                                  <m:ctrlPr>
                                    <a:rPr lang="en-GB" sz="2400" i="1" dirty="0">
                                      <a:solidFill>
                                        <a:srgbClr val="00863D"/>
                                      </a:solidFill>
                                      <a:latin typeface="Cambria Math" panose="02040503050406030204" pitchFamily="18" charset="0"/>
                                    </a:rPr>
                                  </m:ctrlPr>
                                </m:sSubPr>
                                <m:e>
                                  <m:r>
                                    <a:rPr lang="en-GB" sz="2400" i="1" dirty="0">
                                      <a:solidFill>
                                        <a:srgbClr val="00863D"/>
                                      </a:solidFill>
                                      <a:latin typeface="Cambria Math" panose="02040503050406030204" pitchFamily="18" charset="0"/>
                                    </a:rPr>
                                    <m:t>𝑦</m:t>
                                  </m:r>
                                </m:e>
                                <m:sub>
                                  <m:r>
                                    <a:rPr lang="en-GB" sz="2400" i="0" dirty="0">
                                      <a:solidFill>
                                        <a:srgbClr val="00863D"/>
                                      </a:solidFill>
                                      <a:latin typeface="Cambria Math" panose="02040503050406030204" pitchFamily="18" charset="0"/>
                                    </a:rPr>
                                    <m:t>1</m:t>
                                  </m:r>
                                </m:sub>
                              </m:sSub>
                            </m:e>
                          </m:mr>
                          <m:mr>
                            <m:e>
                              <m:sSub>
                                <m:sSubPr>
                                  <m:ctrlPr>
                                    <a:rPr lang="en-GB" sz="2400" i="1" dirty="0">
                                      <a:solidFill>
                                        <a:srgbClr val="00863D"/>
                                      </a:solidFill>
                                      <a:latin typeface="Cambria Math" panose="02040503050406030204" pitchFamily="18" charset="0"/>
                                    </a:rPr>
                                  </m:ctrlPr>
                                </m:sSubPr>
                                <m:e>
                                  <m:r>
                                    <a:rPr lang="en-GB" sz="2400" i="1" dirty="0">
                                      <a:solidFill>
                                        <a:srgbClr val="00863D"/>
                                      </a:solidFill>
                                      <a:latin typeface="Cambria Math" panose="02040503050406030204" pitchFamily="18" charset="0"/>
                                    </a:rPr>
                                    <m:t>𝑦</m:t>
                                  </m:r>
                                </m:e>
                                <m:sub>
                                  <m:r>
                                    <a:rPr lang="en-GB" sz="2400" i="0" dirty="0">
                                      <a:solidFill>
                                        <a:srgbClr val="00863D"/>
                                      </a:solidFill>
                                      <a:latin typeface="Cambria Math" panose="02040503050406030204" pitchFamily="18" charset="0"/>
                                    </a:rPr>
                                    <m:t>2</m:t>
                                  </m:r>
                                </m:sub>
                              </m:sSub>
                            </m:e>
                          </m:mr>
                          <m:mr>
                            <m:e>
                              <m:sSub>
                                <m:sSubPr>
                                  <m:ctrlPr>
                                    <a:rPr lang="en-GB" sz="2400" i="1" dirty="0">
                                      <a:solidFill>
                                        <a:srgbClr val="00863D"/>
                                      </a:solidFill>
                                      <a:latin typeface="Cambria Math" panose="02040503050406030204" pitchFamily="18" charset="0"/>
                                    </a:rPr>
                                  </m:ctrlPr>
                                </m:sSubPr>
                                <m:e>
                                  <m:r>
                                    <a:rPr lang="en-GB" sz="2400" i="1" dirty="0">
                                      <a:solidFill>
                                        <a:srgbClr val="00863D"/>
                                      </a:solidFill>
                                      <a:latin typeface="Cambria Math" panose="02040503050406030204" pitchFamily="18" charset="0"/>
                                    </a:rPr>
                                    <m:t>𝑦</m:t>
                                  </m:r>
                                </m:e>
                                <m:sub>
                                  <m:r>
                                    <a:rPr lang="en-GB" sz="2400" i="0" dirty="0">
                                      <a:solidFill>
                                        <a:srgbClr val="00863D"/>
                                      </a:solidFill>
                                      <a:latin typeface="Cambria Math" panose="02040503050406030204" pitchFamily="18" charset="0"/>
                                    </a:rPr>
                                    <m:t>3</m:t>
                                  </m:r>
                                </m:sub>
                              </m:sSub>
                            </m:e>
                          </m:mr>
                        </m:m>
                      </m:e>
                    </m:d>
                    <m:r>
                      <a:rPr lang="en-GB" sz="2400" b="0" i="1" dirty="0" smtClean="0">
                        <a:solidFill>
                          <a:srgbClr val="00863D"/>
                        </a:solidFill>
                        <a:latin typeface="Cambria Math" panose="02040503050406030204" pitchFamily="18" charset="0"/>
                      </a:rPr>
                      <m:t>  </m:t>
                    </m:r>
                    <m:r>
                      <a:rPr lang="en-GB" sz="2400" i="0" dirty="0">
                        <a:solidFill>
                          <a:schemeClr val="tx2"/>
                        </a:solidFill>
                        <a:latin typeface="Cambria Math" panose="02040503050406030204" pitchFamily="18" charset="0"/>
                      </a:rPr>
                      <m:t>=</m:t>
                    </m:r>
                    <m:r>
                      <a:rPr lang="en-GB" sz="2400" b="0" i="0" dirty="0" smtClean="0">
                        <a:solidFill>
                          <a:schemeClr val="tx2"/>
                        </a:solidFill>
                        <a:latin typeface="Cambria Math" panose="02040503050406030204" pitchFamily="18" charset="0"/>
                      </a:rPr>
                      <m:t>  </m:t>
                    </m:r>
                    <m:d>
                      <m:dPr>
                        <m:begChr m:val="["/>
                        <m:endChr m:val="]"/>
                        <m:ctrlPr>
                          <a:rPr lang="en-GB" sz="2400" i="1" dirty="0">
                            <a:solidFill>
                              <a:schemeClr val="tx2"/>
                            </a:solidFill>
                            <a:latin typeface="Cambria Math" panose="02040503050406030204" pitchFamily="18" charset="0"/>
                          </a:rPr>
                        </m:ctrlPr>
                      </m:dPr>
                      <m:e>
                        <m:m>
                          <m:mPr>
                            <m:plcHide m:val="on"/>
                            <m:mcs>
                              <m:mc>
                                <m:mcPr>
                                  <m:count m:val="1"/>
                                  <m:mcJc m:val="center"/>
                                </m:mcPr>
                              </m:mc>
                            </m:mcs>
                            <m:ctrlPr>
                              <a:rPr lang="en-GB" sz="2400" i="1" dirty="0">
                                <a:solidFill>
                                  <a:schemeClr val="tx2"/>
                                </a:solidFill>
                                <a:latin typeface="Cambria Math" panose="02040503050406030204" pitchFamily="18" charset="0"/>
                              </a:rPr>
                            </m:ctrlPr>
                          </m:mPr>
                          <m:mr>
                            <m:e>
                              <m:sSub>
                                <m:sSubPr>
                                  <m:ctrlPr>
                                    <a:rPr lang="en-GB" sz="2400" i="1" dirty="0">
                                      <a:solidFill>
                                        <a:schemeClr val="tx2"/>
                                      </a:solidFill>
                                      <a:latin typeface="Cambria Math" panose="02040503050406030204" pitchFamily="18" charset="0"/>
                                    </a:rPr>
                                  </m:ctrlPr>
                                </m:sSubPr>
                                <m:e>
                                  <m:r>
                                    <a:rPr lang="en-GB" sz="2400" i="1" dirty="0">
                                      <a:solidFill>
                                        <a:schemeClr val="tx2"/>
                                      </a:solidFill>
                                      <a:latin typeface="Cambria Math" panose="02040503050406030204" pitchFamily="18" charset="0"/>
                                    </a:rPr>
                                    <m:t>𝑥</m:t>
                                  </m:r>
                                </m:e>
                                <m:sub>
                                  <m:r>
                                    <a:rPr lang="en-GB" sz="2400" i="0" dirty="0">
                                      <a:solidFill>
                                        <a:schemeClr val="tx2"/>
                                      </a:solidFill>
                                      <a:latin typeface="Cambria Math" panose="02040503050406030204" pitchFamily="18" charset="0"/>
                                    </a:rPr>
                                    <m:t>1</m:t>
                                  </m:r>
                                </m:sub>
                              </m:sSub>
                              <m:r>
                                <a:rPr lang="de-DE" sz="2400" b="0" i="0" dirty="0" smtClean="0">
                                  <a:solidFill>
                                    <a:schemeClr val="tx2"/>
                                  </a:solidFill>
                                  <a:latin typeface="Cambria Math" panose="02040503050406030204" pitchFamily="18" charset="0"/>
                                </a:rPr>
                                <m:t>  </m:t>
                              </m:r>
                              <m:r>
                                <a:rPr lang="en-GB" sz="2400" i="0" dirty="0">
                                  <a:solidFill>
                                    <a:schemeClr val="tx2"/>
                                  </a:solidFill>
                                  <a:latin typeface="Cambria Math" panose="02040503050406030204" pitchFamily="18" charset="0"/>
                                </a:rPr>
                                <m:t>1</m:t>
                              </m:r>
                            </m:e>
                          </m:mr>
                          <m:mr>
                            <m:e>
                              <m:sSub>
                                <m:sSubPr>
                                  <m:ctrlPr>
                                    <a:rPr lang="en-GB" sz="2400" i="1" dirty="0">
                                      <a:solidFill>
                                        <a:schemeClr val="tx2"/>
                                      </a:solidFill>
                                      <a:latin typeface="Cambria Math" panose="02040503050406030204" pitchFamily="18" charset="0"/>
                                    </a:rPr>
                                  </m:ctrlPr>
                                </m:sSubPr>
                                <m:e>
                                  <m:r>
                                    <a:rPr lang="en-GB" sz="2400" i="1" dirty="0">
                                      <a:solidFill>
                                        <a:schemeClr val="tx2"/>
                                      </a:solidFill>
                                      <a:latin typeface="Cambria Math" panose="02040503050406030204" pitchFamily="18" charset="0"/>
                                    </a:rPr>
                                    <m:t>𝑥</m:t>
                                  </m:r>
                                </m:e>
                                <m:sub>
                                  <m:r>
                                    <a:rPr lang="en-GB" sz="2400" i="0" dirty="0">
                                      <a:solidFill>
                                        <a:schemeClr val="tx2"/>
                                      </a:solidFill>
                                      <a:latin typeface="Cambria Math" panose="02040503050406030204" pitchFamily="18" charset="0"/>
                                    </a:rPr>
                                    <m:t>2</m:t>
                                  </m:r>
                                </m:sub>
                              </m:sSub>
                              <m:r>
                                <a:rPr lang="de-DE" sz="2400" b="0" i="1" dirty="0" smtClean="0">
                                  <a:solidFill>
                                    <a:schemeClr val="tx2"/>
                                  </a:solidFill>
                                  <a:latin typeface="Cambria Math" panose="02040503050406030204" pitchFamily="18" charset="0"/>
                                </a:rPr>
                                <m:t> </m:t>
                              </m:r>
                              <m:r>
                                <a:rPr lang="de-DE" sz="2400" b="0" i="0" dirty="0" smtClean="0">
                                  <a:solidFill>
                                    <a:schemeClr val="tx2"/>
                                  </a:solidFill>
                                  <a:latin typeface="Cambria Math" panose="02040503050406030204" pitchFamily="18" charset="0"/>
                                </a:rPr>
                                <m:t> </m:t>
                              </m:r>
                              <m:r>
                                <a:rPr lang="en-GB" sz="2400" i="0" dirty="0">
                                  <a:solidFill>
                                    <a:schemeClr val="tx2"/>
                                  </a:solidFill>
                                  <a:latin typeface="Cambria Math" panose="02040503050406030204" pitchFamily="18" charset="0"/>
                                </a:rPr>
                                <m:t>1</m:t>
                              </m:r>
                            </m:e>
                          </m:mr>
                          <m:mr>
                            <m:e>
                              <m:sSub>
                                <m:sSubPr>
                                  <m:ctrlPr>
                                    <a:rPr lang="en-GB" sz="2400" i="1" dirty="0">
                                      <a:solidFill>
                                        <a:schemeClr val="tx2"/>
                                      </a:solidFill>
                                      <a:latin typeface="Cambria Math" panose="02040503050406030204" pitchFamily="18" charset="0"/>
                                    </a:rPr>
                                  </m:ctrlPr>
                                </m:sSubPr>
                                <m:e>
                                  <m:r>
                                    <a:rPr lang="en-GB" sz="2400" i="1" dirty="0">
                                      <a:solidFill>
                                        <a:schemeClr val="tx2"/>
                                      </a:solidFill>
                                      <a:latin typeface="Cambria Math" panose="02040503050406030204" pitchFamily="18" charset="0"/>
                                    </a:rPr>
                                    <m:t>𝑥</m:t>
                                  </m:r>
                                </m:e>
                                <m:sub>
                                  <m:r>
                                    <a:rPr lang="en-GB" sz="2400" i="0" dirty="0">
                                      <a:solidFill>
                                        <a:schemeClr val="tx2"/>
                                      </a:solidFill>
                                      <a:latin typeface="Cambria Math" panose="02040503050406030204" pitchFamily="18" charset="0"/>
                                    </a:rPr>
                                    <m:t>3</m:t>
                                  </m:r>
                                </m:sub>
                              </m:sSub>
                              <m:r>
                                <a:rPr lang="de-DE" sz="2400" b="0" i="1" dirty="0" smtClean="0">
                                  <a:solidFill>
                                    <a:schemeClr val="tx2"/>
                                  </a:solidFill>
                                  <a:latin typeface="Cambria Math" panose="02040503050406030204" pitchFamily="18" charset="0"/>
                                </a:rPr>
                                <m:t> </m:t>
                              </m:r>
                              <m:r>
                                <a:rPr lang="de-DE" sz="2400" b="0" i="0" dirty="0" smtClean="0">
                                  <a:solidFill>
                                    <a:schemeClr val="tx2"/>
                                  </a:solidFill>
                                  <a:latin typeface="Cambria Math" panose="02040503050406030204" pitchFamily="18" charset="0"/>
                                </a:rPr>
                                <m:t> </m:t>
                              </m:r>
                              <m:r>
                                <a:rPr lang="en-GB" sz="2400" i="0" dirty="0">
                                  <a:solidFill>
                                    <a:schemeClr val="tx2"/>
                                  </a:solidFill>
                                  <a:latin typeface="Cambria Math" panose="02040503050406030204" pitchFamily="18" charset="0"/>
                                </a:rPr>
                                <m:t>1</m:t>
                              </m:r>
                            </m:e>
                          </m:mr>
                        </m:m>
                      </m:e>
                    </m:d>
                    <m:r>
                      <a:rPr lang="en-GB" sz="2400" b="0" i="1" dirty="0" smtClean="0">
                        <a:solidFill>
                          <a:schemeClr val="tx2"/>
                        </a:solidFill>
                        <a:latin typeface="Cambria Math" panose="02040503050406030204" pitchFamily="18" charset="0"/>
                      </a:rPr>
                      <m:t>  </m:t>
                    </m:r>
                    <m:r>
                      <a:rPr lang="en-GB" sz="2400" i="0" dirty="0">
                        <a:solidFill>
                          <a:schemeClr val="tx2"/>
                        </a:solidFill>
                        <a:latin typeface="Cambria Math" panose="02040503050406030204" pitchFamily="18" charset="0"/>
                      </a:rPr>
                      <m:t>×</m:t>
                    </m:r>
                    <m:r>
                      <a:rPr lang="en-GB" sz="2400" b="0" i="0" dirty="0" smtClean="0">
                        <a:solidFill>
                          <a:schemeClr val="tx2"/>
                        </a:solidFill>
                        <a:latin typeface="Cambria Math" panose="02040503050406030204" pitchFamily="18" charset="0"/>
                      </a:rPr>
                      <m:t>  </m:t>
                    </m:r>
                    <m:d>
                      <m:dPr>
                        <m:begChr m:val="["/>
                        <m:endChr m:val="]"/>
                        <m:ctrlPr>
                          <a:rPr lang="en-GB" sz="2400" i="1" dirty="0" smtClean="0">
                            <a:solidFill>
                              <a:srgbClr val="002060"/>
                            </a:solidFill>
                            <a:latin typeface="Cambria Math" panose="02040503050406030204" pitchFamily="18" charset="0"/>
                          </a:rPr>
                        </m:ctrlPr>
                      </m:dPr>
                      <m:e>
                        <m:m>
                          <m:mPr>
                            <m:plcHide m:val="on"/>
                            <m:mcs>
                              <m:mc>
                                <m:mcPr>
                                  <m:count m:val="1"/>
                                  <m:mcJc m:val="center"/>
                                </m:mcPr>
                              </m:mc>
                            </m:mcs>
                            <m:ctrlPr>
                              <a:rPr lang="en-GB" sz="2400" i="1" dirty="0">
                                <a:solidFill>
                                  <a:srgbClr val="002060"/>
                                </a:solidFill>
                                <a:latin typeface="Cambria Math" panose="02040503050406030204" pitchFamily="18" charset="0"/>
                              </a:rPr>
                            </m:ctrlPr>
                          </m:mPr>
                          <m:mr>
                            <m:e>
                              <m:r>
                                <a:rPr lang="de-DE" sz="2400" b="0" i="1" dirty="0" smtClean="0">
                                  <a:solidFill>
                                    <a:srgbClr val="002060"/>
                                  </a:solidFill>
                                  <a:latin typeface="Cambria Math" panose="02040503050406030204" pitchFamily="18" charset="0"/>
                                </a:rPr>
                                <m:t>𝑎</m:t>
                              </m:r>
                            </m:e>
                          </m:mr>
                          <m:mr>
                            <m:e>
                              <m:r>
                                <a:rPr lang="de-DE" sz="2400" b="0" i="1" dirty="0" smtClean="0">
                                  <a:solidFill>
                                    <a:srgbClr val="002060"/>
                                  </a:solidFill>
                                  <a:latin typeface="Cambria Math" panose="02040503050406030204" pitchFamily="18" charset="0"/>
                                </a:rPr>
                                <m:t>𝑏</m:t>
                              </m:r>
                            </m:e>
                          </m:mr>
                        </m:m>
                      </m:e>
                    </m:d>
                  </m:oMath>
                </a14:m>
                <a:r>
                  <a:rPr lang="en-GB" sz="2400">
                    <a:solidFill>
                      <a:schemeClr val="tx2"/>
                    </a:solidFill>
                  </a:rPr>
                  <a:t>   +    </a:t>
                </a:r>
                <a14:m>
                  <m:oMath xmlns:m="http://schemas.openxmlformats.org/officeDocument/2006/math">
                    <m:d>
                      <m:dPr>
                        <m:begChr m:val="["/>
                        <m:endChr m:val="]"/>
                        <m:ctrlPr>
                          <a:rPr lang="en-GB" sz="2400" i="1" dirty="0" smtClean="0">
                            <a:solidFill>
                              <a:srgbClr val="C00000"/>
                            </a:solidFill>
                            <a:latin typeface="Cambria Math" panose="02040503050406030204" pitchFamily="18" charset="0"/>
                          </a:rPr>
                        </m:ctrlPr>
                      </m:dPr>
                      <m:e>
                        <m:m>
                          <m:mPr>
                            <m:plcHide m:val="on"/>
                            <m:mcs>
                              <m:mc>
                                <m:mcPr>
                                  <m:count m:val="1"/>
                                  <m:mcJc m:val="center"/>
                                </m:mcPr>
                              </m:mc>
                            </m:mcs>
                            <m:ctrlPr>
                              <a:rPr lang="en-GB" sz="2400" i="1" dirty="0" smtClean="0">
                                <a:solidFill>
                                  <a:srgbClr val="C00000"/>
                                </a:solidFill>
                                <a:latin typeface="Cambria Math" panose="02040503050406030204" pitchFamily="18" charset="0"/>
                              </a:rPr>
                            </m:ctrlPr>
                          </m:mPr>
                          <m:mr>
                            <m:e>
                              <m:sSub>
                                <m:sSubPr>
                                  <m:ctrlPr>
                                    <a:rPr lang="en-GB" sz="2400" i="1" dirty="0">
                                      <a:solidFill>
                                        <a:srgbClr val="C00000"/>
                                      </a:solidFill>
                                      <a:latin typeface="Cambria Math" panose="02040503050406030204" pitchFamily="18" charset="0"/>
                                    </a:rPr>
                                  </m:ctrlPr>
                                </m:sSubPr>
                                <m:e>
                                  <m:r>
                                    <a:rPr lang="en-GB" sz="2400" b="0" i="1" dirty="0" smtClean="0">
                                      <a:solidFill>
                                        <a:srgbClr val="C00000"/>
                                      </a:solidFill>
                                      <a:latin typeface="Cambria Math" panose="02040503050406030204" pitchFamily="18" charset="0"/>
                                    </a:rPr>
                                    <m:t>𝑒</m:t>
                                  </m:r>
                                </m:e>
                                <m:sub>
                                  <m:r>
                                    <a:rPr lang="en-GB" sz="2400" dirty="0">
                                      <a:solidFill>
                                        <a:srgbClr val="C00000"/>
                                      </a:solidFill>
                                      <a:latin typeface="Cambria Math" panose="02040503050406030204" pitchFamily="18" charset="0"/>
                                    </a:rPr>
                                    <m:t>1</m:t>
                                  </m:r>
                                </m:sub>
                              </m:sSub>
                            </m:e>
                          </m:mr>
                          <m:mr>
                            <m:e>
                              <m:sSub>
                                <m:sSubPr>
                                  <m:ctrlPr>
                                    <a:rPr lang="en-GB" sz="2400" i="1" dirty="0">
                                      <a:solidFill>
                                        <a:srgbClr val="C00000"/>
                                      </a:solidFill>
                                      <a:latin typeface="Cambria Math" panose="02040503050406030204" pitchFamily="18" charset="0"/>
                                    </a:rPr>
                                  </m:ctrlPr>
                                </m:sSubPr>
                                <m:e>
                                  <m:r>
                                    <a:rPr lang="en-GB" sz="2400" b="0" i="1" dirty="0" smtClean="0">
                                      <a:solidFill>
                                        <a:srgbClr val="C00000"/>
                                      </a:solidFill>
                                      <a:latin typeface="Cambria Math" panose="02040503050406030204" pitchFamily="18" charset="0"/>
                                    </a:rPr>
                                    <m:t>𝑒</m:t>
                                  </m:r>
                                </m:e>
                                <m:sub>
                                  <m:r>
                                    <a:rPr lang="en-GB" sz="2400" dirty="0">
                                      <a:solidFill>
                                        <a:srgbClr val="C00000"/>
                                      </a:solidFill>
                                      <a:latin typeface="Cambria Math" panose="02040503050406030204" pitchFamily="18" charset="0"/>
                                    </a:rPr>
                                    <m:t>2</m:t>
                                  </m:r>
                                </m:sub>
                              </m:sSub>
                            </m:e>
                          </m:mr>
                          <m:mr>
                            <m:e>
                              <m:sSub>
                                <m:sSubPr>
                                  <m:ctrlPr>
                                    <a:rPr lang="en-GB" sz="2400" i="1" dirty="0">
                                      <a:solidFill>
                                        <a:srgbClr val="C00000"/>
                                      </a:solidFill>
                                      <a:latin typeface="Cambria Math" panose="02040503050406030204" pitchFamily="18" charset="0"/>
                                    </a:rPr>
                                  </m:ctrlPr>
                                </m:sSubPr>
                                <m:e>
                                  <m:r>
                                    <a:rPr lang="en-GB" sz="2400" b="0" i="1" dirty="0" smtClean="0">
                                      <a:solidFill>
                                        <a:srgbClr val="C00000"/>
                                      </a:solidFill>
                                      <a:latin typeface="Cambria Math" panose="02040503050406030204" pitchFamily="18" charset="0"/>
                                    </a:rPr>
                                    <m:t>𝑒</m:t>
                                  </m:r>
                                </m:e>
                                <m:sub>
                                  <m:r>
                                    <a:rPr lang="en-GB" sz="2400" dirty="0">
                                      <a:solidFill>
                                        <a:srgbClr val="C00000"/>
                                      </a:solidFill>
                                      <a:latin typeface="Cambria Math" panose="02040503050406030204" pitchFamily="18" charset="0"/>
                                    </a:rPr>
                                    <m:t>3</m:t>
                                  </m:r>
                                </m:sub>
                              </m:sSub>
                            </m:e>
                          </m:mr>
                        </m:m>
                      </m:e>
                    </m:d>
                  </m:oMath>
                </a14:m>
                <a:endParaRPr lang="en-DE" sz="2400">
                  <a:solidFill>
                    <a:schemeClr val="tx2"/>
                  </a:solidFill>
                </a:endParaRPr>
              </a:p>
            </p:txBody>
          </p:sp>
        </mc:Choice>
        <mc:Fallback xmlns="">
          <p:sp>
            <p:nvSpPr>
              <p:cNvPr id="9" name="TextBox 8">
                <a:extLst>
                  <a:ext uri="{FF2B5EF4-FFF2-40B4-BE49-F238E27FC236}">
                    <a16:creationId xmlns:a16="http://schemas.microsoft.com/office/drawing/2014/main" id="{63732FDA-CAC2-5BB1-70AF-7ADB6F5D07A3}"/>
                  </a:ext>
                </a:extLst>
              </p:cNvPr>
              <p:cNvSpPr txBox="1">
                <a:spLocks noRot="1" noChangeAspect="1" noMove="1" noResize="1" noEditPoints="1" noAdjustHandles="1" noChangeArrowheads="1" noChangeShapeType="1" noTextEdit="1"/>
              </p:cNvSpPr>
              <p:nvPr/>
            </p:nvSpPr>
            <p:spPr>
              <a:xfrm>
                <a:off x="2198119" y="2921299"/>
                <a:ext cx="5365001" cy="1266180"/>
              </a:xfrm>
              <a:prstGeom prst="rect">
                <a:avLst/>
              </a:prstGeom>
              <a:blipFill>
                <a:blip r:embed="rId3"/>
                <a:stretch>
                  <a:fillRect/>
                </a:stretch>
              </a:blipFill>
            </p:spPr>
            <p:txBody>
              <a:bodyPr/>
              <a:lstStyle/>
              <a:p>
                <a:r>
                  <a:rPr lang="en-DE">
                    <a:noFill/>
                  </a:rPr>
                  <a:t> </a:t>
                </a:r>
              </a:p>
            </p:txBody>
          </p:sp>
        </mc:Fallback>
      </mc:AlternateContent>
      <p:sp>
        <p:nvSpPr>
          <p:cNvPr id="13" name="TextBox 12">
            <a:extLst>
              <a:ext uri="{FF2B5EF4-FFF2-40B4-BE49-F238E27FC236}">
                <a16:creationId xmlns:a16="http://schemas.microsoft.com/office/drawing/2014/main" id="{714BDEF8-B313-1076-2936-0047F94A6C2B}"/>
              </a:ext>
            </a:extLst>
          </p:cNvPr>
          <p:cNvSpPr txBox="1"/>
          <p:nvPr/>
        </p:nvSpPr>
        <p:spPr>
          <a:xfrm>
            <a:off x="1429143" y="4199522"/>
            <a:ext cx="1526060" cy="369332"/>
          </a:xfrm>
          <a:prstGeom prst="rect">
            <a:avLst/>
          </a:prstGeom>
          <a:noFill/>
        </p:spPr>
        <p:txBody>
          <a:bodyPr wrap="square" rtlCol="0">
            <a:spAutoFit/>
          </a:bodyPr>
          <a:lstStyle/>
          <a:p>
            <a:pPr algn="ctr"/>
            <a:r>
              <a:rPr lang="en-GB">
                <a:solidFill>
                  <a:srgbClr val="00863D"/>
                </a:solidFill>
              </a:rPr>
              <a:t>observations</a:t>
            </a:r>
            <a:endParaRPr lang="en-DE">
              <a:solidFill>
                <a:srgbClr val="00863D"/>
              </a:solidFill>
            </a:endParaRPr>
          </a:p>
        </p:txBody>
      </p:sp>
      <p:sp>
        <p:nvSpPr>
          <p:cNvPr id="14" name="TextBox 13">
            <a:extLst>
              <a:ext uri="{FF2B5EF4-FFF2-40B4-BE49-F238E27FC236}">
                <a16:creationId xmlns:a16="http://schemas.microsoft.com/office/drawing/2014/main" id="{D7EEBD9B-1659-3878-A067-378F89056642}"/>
              </a:ext>
            </a:extLst>
          </p:cNvPr>
          <p:cNvSpPr txBox="1"/>
          <p:nvPr/>
        </p:nvSpPr>
        <p:spPr>
          <a:xfrm>
            <a:off x="3360507" y="4230053"/>
            <a:ext cx="1008744" cy="646331"/>
          </a:xfrm>
          <a:prstGeom prst="rect">
            <a:avLst/>
          </a:prstGeom>
          <a:noFill/>
        </p:spPr>
        <p:txBody>
          <a:bodyPr wrap="square" rtlCol="0">
            <a:spAutoFit/>
          </a:bodyPr>
          <a:lstStyle/>
          <a:p>
            <a:r>
              <a:rPr lang="en-GB"/>
              <a:t>design matrix</a:t>
            </a:r>
          </a:p>
        </p:txBody>
      </p:sp>
      <p:sp>
        <p:nvSpPr>
          <p:cNvPr id="17" name="TextBox 16">
            <a:extLst>
              <a:ext uri="{FF2B5EF4-FFF2-40B4-BE49-F238E27FC236}">
                <a16:creationId xmlns:a16="http://schemas.microsoft.com/office/drawing/2014/main" id="{5EDF7011-2CBB-0DD6-9A8A-78B0C197AAA5}"/>
              </a:ext>
            </a:extLst>
          </p:cNvPr>
          <p:cNvSpPr txBox="1"/>
          <p:nvPr/>
        </p:nvSpPr>
        <p:spPr>
          <a:xfrm>
            <a:off x="4502581" y="4217149"/>
            <a:ext cx="1383958" cy="646331"/>
          </a:xfrm>
          <a:prstGeom prst="rect">
            <a:avLst/>
          </a:prstGeom>
          <a:noFill/>
        </p:spPr>
        <p:txBody>
          <a:bodyPr wrap="square" rtlCol="0">
            <a:spAutoFit/>
          </a:bodyPr>
          <a:lstStyle/>
          <a:p>
            <a:r>
              <a:rPr lang="en-GB">
                <a:solidFill>
                  <a:srgbClr val="002060"/>
                </a:solidFill>
              </a:rPr>
              <a:t>unknown parameters</a:t>
            </a:r>
            <a:endParaRPr lang="en-DE">
              <a:solidFill>
                <a:srgbClr val="002060"/>
              </a:solidFill>
            </a:endParaRPr>
          </a:p>
        </p:txBody>
      </p:sp>
      <p:sp>
        <p:nvSpPr>
          <p:cNvPr id="18" name="TextBox 17">
            <a:extLst>
              <a:ext uri="{FF2B5EF4-FFF2-40B4-BE49-F238E27FC236}">
                <a16:creationId xmlns:a16="http://schemas.microsoft.com/office/drawing/2014/main" id="{2AFFE5EF-08CF-8079-3A2D-7DAE6048E832}"/>
              </a:ext>
            </a:extLst>
          </p:cNvPr>
          <p:cNvSpPr txBox="1"/>
          <p:nvPr/>
        </p:nvSpPr>
        <p:spPr>
          <a:xfrm>
            <a:off x="1984668" y="1660358"/>
            <a:ext cx="4030270" cy="369332"/>
          </a:xfrm>
          <a:prstGeom prst="rect">
            <a:avLst/>
          </a:prstGeom>
          <a:noFill/>
        </p:spPr>
        <p:txBody>
          <a:bodyPr wrap="none" rtlCol="0">
            <a:spAutoFit/>
          </a:bodyPr>
          <a:lstStyle/>
          <a:p>
            <a:r>
              <a:rPr lang="en-GB"/>
              <a:t>3+ observations by only 2 unknowns!</a:t>
            </a:r>
            <a:endParaRPr lang="en-DE"/>
          </a:p>
        </p:txBody>
      </p:sp>
      <p:sp>
        <p:nvSpPr>
          <p:cNvPr id="22" name="TextBox 21">
            <a:extLst>
              <a:ext uri="{FF2B5EF4-FFF2-40B4-BE49-F238E27FC236}">
                <a16:creationId xmlns:a16="http://schemas.microsoft.com/office/drawing/2014/main" id="{F2DA0EF2-9079-B64C-F830-9E84FABB53F0}"/>
              </a:ext>
            </a:extLst>
          </p:cNvPr>
          <p:cNvSpPr txBox="1"/>
          <p:nvPr/>
        </p:nvSpPr>
        <p:spPr>
          <a:xfrm>
            <a:off x="6079491" y="4230053"/>
            <a:ext cx="704039" cy="369332"/>
          </a:xfrm>
          <a:prstGeom prst="rect">
            <a:avLst/>
          </a:prstGeom>
          <a:noFill/>
        </p:spPr>
        <p:txBody>
          <a:bodyPr wrap="none" rtlCol="0">
            <a:spAutoFit/>
          </a:bodyPr>
          <a:lstStyle/>
          <a:p>
            <a:r>
              <a:rPr lang="en-GB">
                <a:solidFill>
                  <a:srgbClr val="C00000"/>
                </a:solidFill>
              </a:rPr>
              <a:t>error</a:t>
            </a:r>
            <a:endParaRPr lang="en-DE">
              <a:solidFill>
                <a:srgbClr val="C00000"/>
              </a:solidFill>
            </a:endParaRPr>
          </a:p>
        </p:txBody>
      </p:sp>
      <p:sp>
        <p:nvSpPr>
          <p:cNvPr id="8" name="Textfeld 7">
            <a:extLst>
              <a:ext uri="{FF2B5EF4-FFF2-40B4-BE49-F238E27FC236}">
                <a16:creationId xmlns:a16="http://schemas.microsoft.com/office/drawing/2014/main" id="{08BC8184-C540-41AB-ACF7-F806DAD4214B}"/>
              </a:ext>
            </a:extLst>
          </p:cNvPr>
          <p:cNvSpPr txBox="1"/>
          <p:nvPr/>
        </p:nvSpPr>
        <p:spPr>
          <a:xfrm>
            <a:off x="513014" y="1656977"/>
            <a:ext cx="1146468" cy="646331"/>
          </a:xfrm>
          <a:prstGeom prst="rect">
            <a:avLst/>
          </a:prstGeom>
          <a:noFill/>
        </p:spPr>
        <p:txBody>
          <a:bodyPr wrap="none" rtlCol="0">
            <a:spAutoFit/>
          </a:bodyPr>
          <a:lstStyle/>
          <a:p>
            <a:r>
              <a:rPr lang="en-GB">
                <a:solidFill>
                  <a:srgbClr val="212121"/>
                </a:solidFill>
                <a:latin typeface="Roboto" panose="02000000000000000000" pitchFamily="2" charset="0"/>
              </a:rPr>
              <a:t>Example:</a:t>
            </a:r>
          </a:p>
          <a:p>
            <a:endParaRPr lang="en-GB"/>
          </a:p>
        </p:txBody>
      </p:sp>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3AF51765-F2FE-403F-9DEE-AEBC21AAE9B4}"/>
                  </a:ext>
                </a:extLst>
              </p:cNvPr>
              <p:cNvSpPr txBox="1"/>
              <p:nvPr/>
            </p:nvSpPr>
            <p:spPr>
              <a:xfrm>
                <a:off x="8193879" y="3838086"/>
                <a:ext cx="1833237" cy="10382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sz="2400" i="1" smtClean="0">
                              <a:solidFill>
                                <a:srgbClr val="C00000"/>
                              </a:solidFill>
                              <a:latin typeface="Cambria Math" panose="02040503050406030204" pitchFamily="18" charset="0"/>
                            </a:rPr>
                          </m:ctrlPr>
                        </m:naryPr>
                        <m:sub>
                          <m:r>
                            <a:rPr lang="de-DE" sz="2400" b="0" i="1" smtClean="0">
                              <a:solidFill>
                                <a:srgbClr val="C00000"/>
                              </a:solidFill>
                              <a:latin typeface="Cambria Math" panose="02040503050406030204" pitchFamily="18" charset="0"/>
                            </a:rPr>
                            <m:t>𝑖</m:t>
                          </m:r>
                          <m:r>
                            <a:rPr lang="pt-BR" sz="2400" i="1" smtClean="0">
                              <a:solidFill>
                                <a:srgbClr val="C00000"/>
                              </a:solidFill>
                              <a:latin typeface="Cambria Math" panose="02040503050406030204" pitchFamily="18" charset="0"/>
                            </a:rPr>
                            <m:t>=</m:t>
                          </m:r>
                          <m:r>
                            <a:rPr lang="de-DE" sz="2400" i="1" smtClean="0">
                              <a:solidFill>
                                <a:srgbClr val="C00000"/>
                              </a:solidFill>
                              <a:latin typeface="Cambria Math" panose="02040503050406030204" pitchFamily="18" charset="0"/>
                            </a:rPr>
                            <m:t>1</m:t>
                          </m:r>
                        </m:sub>
                        <m:sup>
                          <m:r>
                            <a:rPr lang="de-DE" sz="2400" i="1" smtClean="0">
                              <a:solidFill>
                                <a:srgbClr val="C00000"/>
                              </a:solidFill>
                              <a:latin typeface="Cambria Math" panose="02040503050406030204" pitchFamily="18" charset="0"/>
                            </a:rPr>
                            <m:t>3</m:t>
                          </m:r>
                        </m:sup>
                        <m:e>
                          <m:sSup>
                            <m:sSupPr>
                              <m:ctrlPr>
                                <a:rPr lang="pt-BR" sz="2400" i="1" smtClean="0">
                                  <a:solidFill>
                                    <a:srgbClr val="C00000"/>
                                  </a:solidFill>
                                  <a:latin typeface="Cambria Math" panose="02040503050406030204" pitchFamily="18" charset="0"/>
                                </a:rPr>
                              </m:ctrlPr>
                            </m:sSupPr>
                            <m:e>
                              <m:sSubSup>
                                <m:sSubSupPr>
                                  <m:ctrlPr>
                                    <a:rPr lang="de-DE" sz="2400" i="1" smtClean="0">
                                      <a:solidFill>
                                        <a:srgbClr val="C00000"/>
                                      </a:solidFill>
                                      <a:latin typeface="Cambria Math" panose="02040503050406030204" pitchFamily="18" charset="0"/>
                                    </a:rPr>
                                  </m:ctrlPr>
                                </m:sSubSupPr>
                                <m:e>
                                  <m:r>
                                    <a:rPr lang="de-DE" sz="2400" i="1">
                                      <a:solidFill>
                                        <a:srgbClr val="C00000"/>
                                      </a:solidFill>
                                      <a:latin typeface="Cambria Math" panose="02040503050406030204" pitchFamily="18" charset="0"/>
                                    </a:rPr>
                                    <m:t>𝑒</m:t>
                                  </m:r>
                                </m:e>
                                <m:sub>
                                  <m:r>
                                    <a:rPr lang="de-DE" sz="2400" i="1">
                                      <a:solidFill>
                                        <a:srgbClr val="C00000"/>
                                      </a:solidFill>
                                      <a:latin typeface="Cambria Math" panose="02040503050406030204" pitchFamily="18" charset="0"/>
                                    </a:rPr>
                                    <m:t>𝑖</m:t>
                                  </m:r>
                                </m:sub>
                                <m:sup>
                                  <m:r>
                                    <a:rPr lang="de-DE" sz="2400" i="1" smtClean="0">
                                      <a:solidFill>
                                        <a:srgbClr val="C00000"/>
                                      </a:solidFill>
                                      <a:latin typeface="Cambria Math" panose="02040503050406030204" pitchFamily="18" charset="0"/>
                                    </a:rPr>
                                    <m:t>2</m:t>
                                  </m:r>
                                </m:sup>
                              </m:sSubSup>
                              <m:r>
                                <a:rPr lang="de-DE" sz="2400" i="1" smtClean="0">
                                  <a:solidFill>
                                    <a:srgbClr val="C00000"/>
                                  </a:solidFill>
                                  <a:latin typeface="Cambria Math" panose="02040503050406030204" pitchFamily="18" charset="0"/>
                                </a:rPr>
                                <m:t>=</m:t>
                              </m:r>
                              <m:r>
                                <a:rPr lang="de-DE" sz="2400" i="1" smtClean="0">
                                  <a:solidFill>
                                    <a:srgbClr val="C00000"/>
                                  </a:solidFill>
                                  <a:latin typeface="Cambria Math" panose="02040503050406030204" pitchFamily="18" charset="0"/>
                                </a:rPr>
                                <m:t>𝑚𝑖𝑛</m:t>
                              </m:r>
                            </m:e>
                            <m:sup/>
                          </m:sSup>
                        </m:e>
                      </m:nary>
                    </m:oMath>
                  </m:oMathPara>
                </a14:m>
                <a:endParaRPr lang="en-GB" sz="2400" i="1">
                  <a:solidFill>
                    <a:srgbClr val="C00000"/>
                  </a:solidFill>
                  <a:latin typeface="Cambria Math" panose="02040503050406030204" pitchFamily="18" charset="0"/>
                </a:endParaRPr>
              </a:p>
            </p:txBody>
          </p:sp>
        </mc:Choice>
        <mc:Fallback xmlns="">
          <p:sp>
            <p:nvSpPr>
              <p:cNvPr id="10" name="Textfeld 9">
                <a:extLst>
                  <a:ext uri="{FF2B5EF4-FFF2-40B4-BE49-F238E27FC236}">
                    <a16:creationId xmlns:a16="http://schemas.microsoft.com/office/drawing/2014/main" id="{3AF51765-F2FE-403F-9DEE-AEBC21AAE9B4}"/>
                  </a:ext>
                </a:extLst>
              </p:cNvPr>
              <p:cNvSpPr txBox="1">
                <a:spLocks noRot="1" noChangeAspect="1" noMove="1" noResize="1" noEditPoints="1" noAdjustHandles="1" noChangeArrowheads="1" noChangeShapeType="1" noTextEdit="1"/>
              </p:cNvSpPr>
              <p:nvPr/>
            </p:nvSpPr>
            <p:spPr>
              <a:xfrm>
                <a:off x="8193879" y="3838086"/>
                <a:ext cx="1833237" cy="1038298"/>
              </a:xfrm>
              <a:prstGeom prst="rect">
                <a:avLst/>
              </a:prstGeom>
              <a:blipFill>
                <a:blip r:embed="rId4"/>
                <a:stretch>
                  <a:fillRect/>
                </a:stretch>
              </a:blipFill>
            </p:spPr>
            <p:txBody>
              <a:bodyPr/>
              <a:lstStyle/>
              <a:p>
                <a:r>
                  <a:rPr lang="en-DE">
                    <a:noFill/>
                  </a:rPr>
                  <a:t> </a:t>
                </a:r>
              </a:p>
            </p:txBody>
          </p:sp>
        </mc:Fallback>
      </mc:AlternateContent>
      <p:sp>
        <p:nvSpPr>
          <p:cNvPr id="11" name="Textfeld 10">
            <a:extLst>
              <a:ext uri="{FF2B5EF4-FFF2-40B4-BE49-F238E27FC236}">
                <a16:creationId xmlns:a16="http://schemas.microsoft.com/office/drawing/2014/main" id="{E8831C0B-A766-430F-8EB0-1E784557893D}"/>
              </a:ext>
            </a:extLst>
          </p:cNvPr>
          <p:cNvSpPr txBox="1"/>
          <p:nvPr/>
        </p:nvSpPr>
        <p:spPr>
          <a:xfrm>
            <a:off x="7968424" y="5008250"/>
            <a:ext cx="2187330" cy="369332"/>
          </a:xfrm>
          <a:prstGeom prst="rect">
            <a:avLst/>
          </a:prstGeom>
          <a:noFill/>
        </p:spPr>
        <p:txBody>
          <a:bodyPr wrap="none" rtlCol="0">
            <a:spAutoFit/>
          </a:bodyPr>
          <a:lstStyle/>
          <a:p>
            <a:r>
              <a:rPr lang="en-GB" dirty="0"/>
              <a:t>Last square condition</a:t>
            </a:r>
          </a:p>
        </p:txBody>
      </p:sp>
      <p:pic>
        <p:nvPicPr>
          <p:cNvPr id="20" name="Picture 2" descr="undefined">
            <a:extLst>
              <a:ext uri="{FF2B5EF4-FFF2-40B4-BE49-F238E27FC236}">
                <a16:creationId xmlns:a16="http://schemas.microsoft.com/office/drawing/2014/main" id="{4D3DD03D-E47F-4B18-A3A6-4894D79DF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787" y="49787"/>
            <a:ext cx="4325831" cy="355523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8">
            <a:extLst>
              <a:ext uri="{FF2B5EF4-FFF2-40B4-BE49-F238E27FC236}">
                <a16:creationId xmlns:a16="http://schemas.microsoft.com/office/drawing/2014/main" id="{914F29ED-A654-4631-932B-4A026658B39C}"/>
              </a:ext>
            </a:extLst>
          </p:cNvPr>
          <p:cNvSpPr txBox="1"/>
          <p:nvPr/>
        </p:nvSpPr>
        <p:spPr>
          <a:xfrm>
            <a:off x="9778458" y="2799469"/>
            <a:ext cx="2055627" cy="369332"/>
          </a:xfrm>
          <a:prstGeom prst="rect">
            <a:avLst/>
          </a:prstGeom>
          <a:noFill/>
        </p:spPr>
        <p:txBody>
          <a:bodyPr wrap="none" rtlCol="0">
            <a:spAutoFit/>
          </a:bodyPr>
          <a:lstStyle/>
          <a:p>
            <a:r>
              <a:rPr lang="en-GB"/>
              <a:t>Linear Regression</a:t>
            </a:r>
            <a:endParaRPr lang="en-DE"/>
          </a:p>
        </p:txBody>
      </p:sp>
      <p:sp>
        <p:nvSpPr>
          <p:cNvPr id="24" name="TextBox 20">
            <a:extLst>
              <a:ext uri="{FF2B5EF4-FFF2-40B4-BE49-F238E27FC236}">
                <a16:creationId xmlns:a16="http://schemas.microsoft.com/office/drawing/2014/main" id="{12604242-A657-4968-A906-45C57EDABE62}"/>
              </a:ext>
            </a:extLst>
          </p:cNvPr>
          <p:cNvSpPr txBox="1"/>
          <p:nvPr/>
        </p:nvSpPr>
        <p:spPr>
          <a:xfrm>
            <a:off x="684288" y="6036095"/>
            <a:ext cx="8685989" cy="369332"/>
          </a:xfrm>
          <a:prstGeom prst="rect">
            <a:avLst/>
          </a:prstGeom>
          <a:noFill/>
        </p:spPr>
        <p:txBody>
          <a:bodyPr wrap="square" rtlCol="0">
            <a:spAutoFit/>
          </a:bodyPr>
          <a:lstStyle/>
          <a:p>
            <a:r>
              <a:rPr lang="en-GB" dirty="0"/>
              <a:t>The resulting parameters are describing a best fitted line to the observations.</a:t>
            </a:r>
            <a:endParaRPr lang="en-DE"/>
          </a:p>
        </p:txBody>
      </p:sp>
      <p:sp>
        <p:nvSpPr>
          <p:cNvPr id="3" name="Title 2">
            <a:extLst>
              <a:ext uri="{FF2B5EF4-FFF2-40B4-BE49-F238E27FC236}">
                <a16:creationId xmlns:a16="http://schemas.microsoft.com/office/drawing/2014/main" id="{0219FCB5-41EE-CD34-A113-5CE59C73CD1B}"/>
              </a:ext>
            </a:extLst>
          </p:cNvPr>
          <p:cNvSpPr txBox="1">
            <a:spLocks/>
          </p:cNvSpPr>
          <p:nvPr/>
        </p:nvSpPr>
        <p:spPr>
          <a:xfrm>
            <a:off x="0" y="1047"/>
            <a:ext cx="6096000"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What is “least squares”</a:t>
            </a:r>
            <a:endParaRPr lang="en-GB" sz="4400" b="1">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2CE9B5A-FB4D-3B7C-AAC4-8EBE571C0671}"/>
              </a:ext>
            </a:extLst>
          </p:cNvPr>
          <p:cNvSpPr txBox="1"/>
          <p:nvPr/>
        </p:nvSpPr>
        <p:spPr>
          <a:xfrm>
            <a:off x="684288" y="5118878"/>
            <a:ext cx="6099242" cy="923330"/>
          </a:xfrm>
          <a:prstGeom prst="rect">
            <a:avLst/>
          </a:prstGeom>
          <a:noFill/>
        </p:spPr>
        <p:txBody>
          <a:bodyPr wrap="square">
            <a:spAutoFit/>
          </a:bodyPr>
          <a:lstStyle/>
          <a:p>
            <a:r>
              <a:rPr lang="en-AU" i="1" dirty="0">
                <a:solidFill>
                  <a:schemeClr val="bg1">
                    <a:lumMod val="50000"/>
                  </a:schemeClr>
                </a:solidFill>
              </a:rPr>
              <a:t>Design matrix: Organizes the values of explanatory variables (independent variables) for multiple observations in a structured way.</a:t>
            </a:r>
            <a:endParaRPr lang="en-US" i="1" dirty="0">
              <a:solidFill>
                <a:schemeClr val="bg1">
                  <a:lumMod val="50000"/>
                </a:schemeClr>
              </a:solidFill>
            </a:endParaRPr>
          </a:p>
        </p:txBody>
      </p:sp>
    </p:spTree>
    <p:extLst>
      <p:ext uri="{BB962C8B-B14F-4D97-AF65-F5344CB8AC3E}">
        <p14:creationId xmlns:p14="http://schemas.microsoft.com/office/powerpoint/2010/main" val="156765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EFFC5-0559-21AA-245C-A365A91DD502}"/>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5819F6F2-C0D3-B2BB-B007-0B43406B1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A57CDE5D-7148-61A8-072A-27C708AF9358}"/>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5F2ECF90-B311-EC49-7BD1-84C6D7888CAD}"/>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02CDD8A2-4BFC-A6A5-7DB2-F041D645E699}"/>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5D16343B-CE70-FE0E-097E-48C67ABFBE49}"/>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9C4CEFEF-F17B-F2A1-4FB9-B649B4CCC71C}"/>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Why geodetic adjustments are needed</a:t>
            </a:r>
            <a:endParaRPr lang="en-GB" sz="4400" b="1">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50191F0E-7A6A-34DF-DCBE-9883A21AF43C}"/>
              </a:ext>
            </a:extLst>
          </p:cNvPr>
          <p:cNvCxnSpPr>
            <a:cxnSpLocks/>
          </p:cNvCxnSpPr>
          <p:nvPr/>
        </p:nvCxnSpPr>
        <p:spPr>
          <a:xfrm>
            <a:off x="9899565" y="1887109"/>
            <a:ext cx="0" cy="3454400"/>
          </a:xfrm>
          <a:prstGeom prst="line">
            <a:avLst/>
          </a:prstGeom>
          <a:ln w="476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5BE6620-0D5F-9195-F483-CB3F68F3E4FB}"/>
              </a:ext>
            </a:extLst>
          </p:cNvPr>
          <p:cNvCxnSpPr>
            <a:cxnSpLocks/>
          </p:cNvCxnSpPr>
          <p:nvPr/>
        </p:nvCxnSpPr>
        <p:spPr>
          <a:xfrm>
            <a:off x="10204693" y="2014275"/>
            <a:ext cx="0" cy="3344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B6D117A-4018-DE4C-97D7-6A03D1A6DA03}"/>
              </a:ext>
            </a:extLst>
          </p:cNvPr>
          <p:cNvCxnSpPr>
            <a:cxnSpLocks/>
          </p:cNvCxnSpPr>
          <p:nvPr/>
        </p:nvCxnSpPr>
        <p:spPr>
          <a:xfrm>
            <a:off x="10374027" y="1633275"/>
            <a:ext cx="0" cy="3725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FE6E4F-16BF-89DE-576D-A2EDC5870CB9}"/>
              </a:ext>
            </a:extLst>
          </p:cNvPr>
          <p:cNvCxnSpPr>
            <a:cxnSpLocks/>
          </p:cNvCxnSpPr>
          <p:nvPr/>
        </p:nvCxnSpPr>
        <p:spPr>
          <a:xfrm>
            <a:off x="10534893" y="2132808"/>
            <a:ext cx="0" cy="32258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ADBB148-6AD2-DE59-AAF6-53ECAB2A63E4}"/>
              </a:ext>
            </a:extLst>
          </p:cNvPr>
          <p:cNvCxnSpPr>
            <a:cxnSpLocks/>
          </p:cNvCxnSpPr>
          <p:nvPr/>
        </p:nvCxnSpPr>
        <p:spPr>
          <a:xfrm>
            <a:off x="10712693" y="3187555"/>
            <a:ext cx="0" cy="217105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14CE37-16B1-0FBA-ED98-0E4E5B3C553B}"/>
              </a:ext>
            </a:extLst>
          </p:cNvPr>
          <p:cNvCxnSpPr>
            <a:cxnSpLocks/>
          </p:cNvCxnSpPr>
          <p:nvPr/>
        </p:nvCxnSpPr>
        <p:spPr>
          <a:xfrm>
            <a:off x="10873559" y="1904208"/>
            <a:ext cx="0" cy="34544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64453F-C3C7-9771-5AFC-19E2F8BE473D}"/>
              </a:ext>
            </a:extLst>
          </p:cNvPr>
          <p:cNvCxnSpPr>
            <a:cxnSpLocks/>
          </p:cNvCxnSpPr>
          <p:nvPr/>
        </p:nvCxnSpPr>
        <p:spPr>
          <a:xfrm flipH="1" flipV="1">
            <a:off x="9780970" y="5341509"/>
            <a:ext cx="1685257" cy="1709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B4FE28-16BC-3107-01C8-5A55A243CE82}"/>
              </a:ext>
            </a:extLst>
          </p:cNvPr>
          <p:cNvCxnSpPr>
            <a:cxnSpLocks/>
          </p:cNvCxnSpPr>
          <p:nvPr/>
        </p:nvCxnSpPr>
        <p:spPr>
          <a:xfrm flipH="1">
            <a:off x="9780970" y="1904208"/>
            <a:ext cx="1685257"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8B7C49-B1BC-665A-4C8B-69C841251DDB}"/>
              </a:ext>
            </a:extLst>
          </p:cNvPr>
          <p:cNvCxnSpPr>
            <a:cxnSpLocks/>
          </p:cNvCxnSpPr>
          <p:nvPr/>
        </p:nvCxnSpPr>
        <p:spPr>
          <a:xfrm>
            <a:off x="11025960" y="1785675"/>
            <a:ext cx="0" cy="3572932"/>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203F98-F9F2-C437-EAB8-D1D01F38AD80}"/>
              </a:ext>
            </a:extLst>
          </p:cNvPr>
          <p:cNvCxnSpPr>
            <a:cxnSpLocks/>
          </p:cNvCxnSpPr>
          <p:nvPr/>
        </p:nvCxnSpPr>
        <p:spPr>
          <a:xfrm>
            <a:off x="11364627" y="1717942"/>
            <a:ext cx="0" cy="36235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1AAA30-5675-EE10-EAFE-EBDDF0E013A3}"/>
              </a:ext>
            </a:extLst>
          </p:cNvPr>
          <p:cNvCxnSpPr>
            <a:cxnSpLocks/>
          </p:cNvCxnSpPr>
          <p:nvPr/>
        </p:nvCxnSpPr>
        <p:spPr>
          <a:xfrm>
            <a:off x="11186826" y="1959242"/>
            <a:ext cx="0" cy="33822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BF30A9-D454-A6D3-C5EA-A6A926496B74}"/>
              </a:ext>
            </a:extLst>
          </p:cNvPr>
          <p:cNvSpPr txBox="1"/>
          <p:nvPr/>
        </p:nvSpPr>
        <p:spPr>
          <a:xfrm rot="16200000">
            <a:off x="8326679" y="3281300"/>
            <a:ext cx="2640851" cy="369332"/>
          </a:xfrm>
          <a:prstGeom prst="rect">
            <a:avLst/>
          </a:prstGeom>
          <a:noFill/>
        </p:spPr>
        <p:txBody>
          <a:bodyPr wrap="none" rtlCol="0">
            <a:spAutoFit/>
          </a:bodyPr>
          <a:lstStyle/>
          <a:p>
            <a:r>
              <a:rPr lang="en-GB" b="1">
                <a:solidFill>
                  <a:srgbClr val="C00000"/>
                </a:solidFill>
              </a:rPr>
              <a:t>True length (unknown)</a:t>
            </a:r>
            <a:endParaRPr lang="en-DE" b="1">
              <a:solidFill>
                <a:srgbClr val="C00000"/>
              </a:solidFill>
            </a:endParaRPr>
          </a:p>
        </p:txBody>
      </p:sp>
      <p:sp>
        <p:nvSpPr>
          <p:cNvPr id="15" name="TextBox 14">
            <a:extLst>
              <a:ext uri="{FF2B5EF4-FFF2-40B4-BE49-F238E27FC236}">
                <a16:creationId xmlns:a16="http://schemas.microsoft.com/office/drawing/2014/main" id="{6CCF95DB-6D74-53B4-2C13-32368374BA15}"/>
              </a:ext>
            </a:extLst>
          </p:cNvPr>
          <p:cNvSpPr txBox="1"/>
          <p:nvPr/>
        </p:nvSpPr>
        <p:spPr>
          <a:xfrm>
            <a:off x="10259282" y="1044094"/>
            <a:ext cx="1252788" cy="646331"/>
          </a:xfrm>
          <a:prstGeom prst="rect">
            <a:avLst/>
          </a:prstGeom>
          <a:noFill/>
        </p:spPr>
        <p:txBody>
          <a:bodyPr wrap="square" rtlCol="0">
            <a:spAutoFit/>
          </a:bodyPr>
          <a:lstStyle/>
          <a:p>
            <a:pPr algn="ctr"/>
            <a:r>
              <a:rPr lang="en-GB">
                <a:solidFill>
                  <a:schemeClr val="tx2"/>
                </a:solidFill>
              </a:rPr>
              <a:t>Measured values</a:t>
            </a:r>
            <a:endParaRPr lang="en-DE">
              <a:solidFill>
                <a:schemeClr val="tx2"/>
              </a:solidFill>
            </a:endParaRPr>
          </a:p>
        </p:txBody>
      </p:sp>
      <p:sp>
        <p:nvSpPr>
          <p:cNvPr id="16" name="Content Placeholder 2">
            <a:extLst>
              <a:ext uri="{FF2B5EF4-FFF2-40B4-BE49-F238E27FC236}">
                <a16:creationId xmlns:a16="http://schemas.microsoft.com/office/drawing/2014/main" id="{89866ED8-029E-D076-06E1-FD1CA4DD9E86}"/>
              </a:ext>
            </a:extLst>
          </p:cNvPr>
          <p:cNvSpPr txBox="1">
            <a:spLocks/>
          </p:cNvSpPr>
          <p:nvPr/>
        </p:nvSpPr>
        <p:spPr>
          <a:xfrm>
            <a:off x="588811" y="1369940"/>
            <a:ext cx="8829693" cy="4751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CH"/>
              <a:t>Complex, massive, estimation problem</a:t>
            </a:r>
          </a:p>
          <a:p>
            <a:pPr marL="342900" indent="-342900" algn="l">
              <a:buFont typeface="Arial" panose="020B0604020202020204" pitchFamily="34" charset="0"/>
              <a:buChar char="•"/>
            </a:pPr>
            <a:r>
              <a:rPr lang="en-GB"/>
              <a:t>Combination of diverse data types</a:t>
            </a:r>
          </a:p>
          <a:p>
            <a:pPr marL="342900" indent="-342900" algn="l">
              <a:buFont typeface="Arial" panose="020B0604020202020204" pitchFamily="34" charset="0"/>
              <a:buChar char="•"/>
            </a:pPr>
            <a:r>
              <a:rPr lang="en-GB"/>
              <a:t>Data quality varies greatly (e.g. with survey date)</a:t>
            </a:r>
          </a:p>
          <a:p>
            <a:pPr marL="342900" indent="-342900" algn="l">
              <a:buFont typeface="Arial" panose="020B0604020202020204" pitchFamily="34" charset="0"/>
              <a:buChar char="•"/>
            </a:pPr>
            <a:r>
              <a:rPr lang="en-GB"/>
              <a:t>Goal is to improve &amp; quantify coordinate accuracy</a:t>
            </a:r>
          </a:p>
          <a:p>
            <a:pPr marL="342900" indent="-342900" algn="l">
              <a:buFont typeface="Arial" panose="020B0604020202020204" pitchFamily="34" charset="0"/>
              <a:buChar char="•"/>
            </a:pPr>
            <a:r>
              <a:rPr lang="fr-CH"/>
              <a:t>Least squares approach provides:</a:t>
            </a:r>
          </a:p>
          <a:p>
            <a:pPr marL="800100" lvl="1" indent="-342900" algn="l">
              <a:buFont typeface="Arial" panose="020B0604020202020204" pitchFamily="34" charset="0"/>
              <a:buChar char="•"/>
            </a:pPr>
            <a:r>
              <a:rPr lang="en-GB" sz="2400"/>
              <a:t>A statistically optimal combination of data</a:t>
            </a:r>
          </a:p>
          <a:p>
            <a:pPr marL="800100" lvl="1" indent="-342900" algn="l">
              <a:buFont typeface="Arial" panose="020B0604020202020204" pitchFamily="34" charset="0"/>
              <a:buChar char="•"/>
            </a:pPr>
            <a:r>
              <a:rPr lang="fr-CH" sz="2400"/>
              <a:t>Individual weighting of observations</a:t>
            </a:r>
          </a:p>
          <a:p>
            <a:pPr marL="800100" lvl="1" indent="-342900" algn="l">
              <a:buFont typeface="Arial" panose="020B0604020202020204" pitchFamily="34" charset="0"/>
              <a:buChar char="•"/>
            </a:pPr>
            <a:r>
              <a:rPr lang="en-GB" sz="2400"/>
              <a:t>Sophisticated debugging and validation of results</a:t>
            </a:r>
          </a:p>
          <a:p>
            <a:pPr marL="800100" lvl="1" indent="-342900" algn="l">
              <a:buFont typeface="Arial" panose="020B0604020202020204" pitchFamily="34" charset="0"/>
              <a:buChar char="•"/>
            </a:pPr>
            <a:r>
              <a:rPr lang="en-GB" sz="2400"/>
              <a:t>Minimal impact on the original observations</a:t>
            </a:r>
          </a:p>
          <a:p>
            <a:pPr marL="800100" lvl="1" indent="-342900" algn="l">
              <a:buFont typeface="Arial" panose="020B0604020202020204" pitchFamily="34" charset="0"/>
              <a:buChar char="•"/>
            </a:pPr>
            <a:r>
              <a:rPr lang="en-GB" sz="2400"/>
              <a:t>Reliable accuracy estimates of final coordinates</a:t>
            </a:r>
          </a:p>
          <a:p>
            <a:pPr marL="342900" indent="-342900" algn="l">
              <a:buFont typeface="Arial" panose="020B0604020202020204" pitchFamily="34" charset="0"/>
              <a:buChar char="•"/>
            </a:pPr>
            <a:endParaRPr lang="en-GB"/>
          </a:p>
        </p:txBody>
      </p:sp>
    </p:spTree>
    <p:extLst>
      <p:ext uri="{BB962C8B-B14F-4D97-AF65-F5344CB8AC3E}">
        <p14:creationId xmlns:p14="http://schemas.microsoft.com/office/powerpoint/2010/main" val="293848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D4D0-E5DD-CE8C-410F-5B15E0FAEED1}"/>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9400E32D-EC42-0F94-4538-DC30DFBBA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D6ECD7D2-200F-A7FD-7FAB-ADADB8BF2B66}"/>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014F5F55-63D0-8397-850D-CE672E0AFDD1}"/>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7B42BBAE-9C7B-ABED-A423-0AEEC6E5C2FA}"/>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9F30FEB1-C68D-63B4-FF31-20BE5B4A6817}"/>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D16890EB-BB72-D7EA-514F-B09B5EDE8AAD}"/>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Weighting observations</a:t>
            </a:r>
            <a:endParaRPr lang="en-GB" sz="4400" b="1">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2394C18-7DC3-7DC4-EF55-28B8F1B73E95}"/>
              </a:ext>
            </a:extLst>
          </p:cNvPr>
          <p:cNvCxnSpPr>
            <a:cxnSpLocks/>
          </p:cNvCxnSpPr>
          <p:nvPr/>
        </p:nvCxnSpPr>
        <p:spPr>
          <a:xfrm>
            <a:off x="9899565" y="1887109"/>
            <a:ext cx="0" cy="3454400"/>
          </a:xfrm>
          <a:prstGeom prst="line">
            <a:avLst/>
          </a:prstGeom>
          <a:ln w="476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D6F87E3-7281-B7F8-E7E6-E28483D0E9C9}"/>
              </a:ext>
            </a:extLst>
          </p:cNvPr>
          <p:cNvCxnSpPr>
            <a:cxnSpLocks/>
          </p:cNvCxnSpPr>
          <p:nvPr/>
        </p:nvCxnSpPr>
        <p:spPr>
          <a:xfrm>
            <a:off x="10204693" y="2014275"/>
            <a:ext cx="0" cy="3344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52FCCE1-9640-F202-2209-6B578BA700EC}"/>
              </a:ext>
            </a:extLst>
          </p:cNvPr>
          <p:cNvCxnSpPr>
            <a:cxnSpLocks/>
          </p:cNvCxnSpPr>
          <p:nvPr/>
        </p:nvCxnSpPr>
        <p:spPr>
          <a:xfrm>
            <a:off x="10374027" y="1633275"/>
            <a:ext cx="0" cy="3725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4E49496-B58B-6AB6-43F9-24F89D87A52D}"/>
              </a:ext>
            </a:extLst>
          </p:cNvPr>
          <p:cNvCxnSpPr>
            <a:cxnSpLocks/>
          </p:cNvCxnSpPr>
          <p:nvPr/>
        </p:nvCxnSpPr>
        <p:spPr>
          <a:xfrm>
            <a:off x="10534893" y="2132808"/>
            <a:ext cx="0" cy="32258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395944-8040-28B6-A973-996A1CFAA2BF}"/>
              </a:ext>
            </a:extLst>
          </p:cNvPr>
          <p:cNvCxnSpPr>
            <a:cxnSpLocks/>
          </p:cNvCxnSpPr>
          <p:nvPr/>
        </p:nvCxnSpPr>
        <p:spPr>
          <a:xfrm>
            <a:off x="10712693" y="3187555"/>
            <a:ext cx="0" cy="217105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78B188-D863-FA8F-6356-45F86241D032}"/>
              </a:ext>
            </a:extLst>
          </p:cNvPr>
          <p:cNvCxnSpPr>
            <a:cxnSpLocks/>
          </p:cNvCxnSpPr>
          <p:nvPr/>
        </p:nvCxnSpPr>
        <p:spPr>
          <a:xfrm>
            <a:off x="10873559" y="1904208"/>
            <a:ext cx="0" cy="34544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008D81A-98A7-35DE-4A0B-64C657090975}"/>
              </a:ext>
            </a:extLst>
          </p:cNvPr>
          <p:cNvCxnSpPr>
            <a:cxnSpLocks/>
          </p:cNvCxnSpPr>
          <p:nvPr/>
        </p:nvCxnSpPr>
        <p:spPr>
          <a:xfrm flipH="1" flipV="1">
            <a:off x="9780970" y="5341509"/>
            <a:ext cx="1685257" cy="1709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EC4551-C6C8-6135-A662-35EA6F9D00D0}"/>
              </a:ext>
            </a:extLst>
          </p:cNvPr>
          <p:cNvCxnSpPr>
            <a:cxnSpLocks/>
          </p:cNvCxnSpPr>
          <p:nvPr/>
        </p:nvCxnSpPr>
        <p:spPr>
          <a:xfrm flipH="1">
            <a:off x="9780970" y="1904208"/>
            <a:ext cx="1685257"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0D9328-DE64-5D6D-72FE-DC66A4CB9856}"/>
              </a:ext>
            </a:extLst>
          </p:cNvPr>
          <p:cNvCxnSpPr>
            <a:cxnSpLocks/>
          </p:cNvCxnSpPr>
          <p:nvPr/>
        </p:nvCxnSpPr>
        <p:spPr>
          <a:xfrm>
            <a:off x="11025960" y="1785675"/>
            <a:ext cx="0" cy="3572932"/>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F052C8-50DB-6CFD-9D58-989E1A5C32A6}"/>
              </a:ext>
            </a:extLst>
          </p:cNvPr>
          <p:cNvCxnSpPr>
            <a:cxnSpLocks/>
          </p:cNvCxnSpPr>
          <p:nvPr/>
        </p:nvCxnSpPr>
        <p:spPr>
          <a:xfrm>
            <a:off x="11364627" y="1717942"/>
            <a:ext cx="0" cy="36235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D0CD41-0C35-4B7B-E00E-DC9FDB6DA6DD}"/>
              </a:ext>
            </a:extLst>
          </p:cNvPr>
          <p:cNvCxnSpPr>
            <a:cxnSpLocks/>
          </p:cNvCxnSpPr>
          <p:nvPr/>
        </p:nvCxnSpPr>
        <p:spPr>
          <a:xfrm>
            <a:off x="11186826" y="1959242"/>
            <a:ext cx="0" cy="33822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B4C880-69DC-C760-9DE8-2D74E9B6A0F0}"/>
              </a:ext>
            </a:extLst>
          </p:cNvPr>
          <p:cNvSpPr txBox="1"/>
          <p:nvPr/>
        </p:nvSpPr>
        <p:spPr>
          <a:xfrm rot="16200000">
            <a:off x="8326679" y="3281300"/>
            <a:ext cx="2640851" cy="369332"/>
          </a:xfrm>
          <a:prstGeom prst="rect">
            <a:avLst/>
          </a:prstGeom>
          <a:noFill/>
        </p:spPr>
        <p:txBody>
          <a:bodyPr wrap="none" rtlCol="0">
            <a:spAutoFit/>
          </a:bodyPr>
          <a:lstStyle/>
          <a:p>
            <a:r>
              <a:rPr lang="en-GB" b="1">
                <a:solidFill>
                  <a:srgbClr val="C00000"/>
                </a:solidFill>
              </a:rPr>
              <a:t>True length (unknown)</a:t>
            </a:r>
            <a:endParaRPr lang="en-DE" b="1">
              <a:solidFill>
                <a:srgbClr val="C00000"/>
              </a:solidFill>
            </a:endParaRPr>
          </a:p>
        </p:txBody>
      </p:sp>
      <p:sp>
        <p:nvSpPr>
          <p:cNvPr id="15" name="TextBox 14">
            <a:extLst>
              <a:ext uri="{FF2B5EF4-FFF2-40B4-BE49-F238E27FC236}">
                <a16:creationId xmlns:a16="http://schemas.microsoft.com/office/drawing/2014/main" id="{4B83F0BD-E8C9-1868-C5CE-D81F3E55B0C1}"/>
              </a:ext>
            </a:extLst>
          </p:cNvPr>
          <p:cNvSpPr txBox="1"/>
          <p:nvPr/>
        </p:nvSpPr>
        <p:spPr>
          <a:xfrm>
            <a:off x="10259282" y="1044094"/>
            <a:ext cx="1252788" cy="646331"/>
          </a:xfrm>
          <a:prstGeom prst="rect">
            <a:avLst/>
          </a:prstGeom>
          <a:noFill/>
        </p:spPr>
        <p:txBody>
          <a:bodyPr wrap="square" rtlCol="0">
            <a:spAutoFit/>
          </a:bodyPr>
          <a:lstStyle/>
          <a:p>
            <a:pPr algn="ctr"/>
            <a:r>
              <a:rPr lang="en-GB">
                <a:solidFill>
                  <a:schemeClr val="tx2"/>
                </a:solidFill>
              </a:rPr>
              <a:t>Measured values</a:t>
            </a:r>
            <a:endParaRPr lang="en-DE">
              <a:solidFill>
                <a:schemeClr val="tx2"/>
              </a:solidFill>
            </a:endParaRPr>
          </a:p>
        </p:txBody>
      </p:sp>
      <p:sp>
        <p:nvSpPr>
          <p:cNvPr id="16" name="Content Placeholder 2">
            <a:extLst>
              <a:ext uri="{FF2B5EF4-FFF2-40B4-BE49-F238E27FC236}">
                <a16:creationId xmlns:a16="http://schemas.microsoft.com/office/drawing/2014/main" id="{7120B3A3-0427-35B9-1806-06A2FD8D9710}"/>
              </a:ext>
            </a:extLst>
          </p:cNvPr>
          <p:cNvSpPr txBox="1">
            <a:spLocks/>
          </p:cNvSpPr>
          <p:nvPr/>
        </p:nvSpPr>
        <p:spPr>
          <a:xfrm>
            <a:off x="588811" y="1369940"/>
            <a:ext cx="8829693" cy="4751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DE" sz="1800" b="0" i="0" u="none" strike="noStrike" baseline="0">
              <a:solidFill>
                <a:srgbClr val="000000"/>
              </a:solidFill>
              <a:latin typeface="Calibri" panose="020F0502020204030204" pitchFamily="34" charset="0"/>
            </a:endParaRPr>
          </a:p>
          <a:p>
            <a:pPr algn="l"/>
            <a:r>
              <a:rPr lang="fr-CH" b="0" i="0" u="none" strike="noStrike" baseline="0" dirty="0" err="1"/>
              <a:t>It’s</a:t>
            </a:r>
            <a:r>
              <a:rPr lang="fr-CH" b="0" i="0" u="none" strike="noStrike" baseline="0" dirty="0"/>
              <a:t> a </a:t>
            </a:r>
            <a:r>
              <a:rPr lang="fr-CH" b="0" i="0" u="none" strike="noStrike" baseline="0" dirty="0" err="1"/>
              <a:t>fact</a:t>
            </a:r>
            <a:r>
              <a:rPr lang="fr-CH" b="0" i="0" u="none" strike="noStrike" baseline="0" dirty="0"/>
              <a:t>:</a:t>
            </a:r>
          </a:p>
          <a:p>
            <a:pPr marL="285750" indent="-285750" algn="l">
              <a:buFont typeface="Arial" panose="020B0604020202020204" pitchFamily="34" charset="0"/>
              <a:buChar char="•"/>
            </a:pPr>
            <a:r>
              <a:rPr lang="en-GB" b="0" i="0" u="none" strike="noStrike" baseline="0" dirty="0"/>
              <a:t>Not all observations are of the same type</a:t>
            </a:r>
          </a:p>
          <a:p>
            <a:pPr marL="285750" indent="-285750" algn="l">
              <a:buFont typeface="Arial" panose="020B0604020202020204" pitchFamily="34" charset="0"/>
              <a:buChar char="•"/>
            </a:pPr>
            <a:r>
              <a:rPr lang="en-GB" b="0" i="0" u="none" strike="noStrike" baseline="0" dirty="0"/>
              <a:t>Not all observations are of the same precision</a:t>
            </a:r>
          </a:p>
          <a:p>
            <a:pPr marL="285750" indent="-285750" algn="l">
              <a:buFont typeface="Arial" panose="020B0604020202020204" pitchFamily="34" charset="0"/>
              <a:buChar char="•"/>
            </a:pPr>
            <a:r>
              <a:rPr lang="en-GB" b="0" i="0" u="none" strike="noStrike" baseline="0" dirty="0"/>
              <a:t>Most precise observations should have the most influence</a:t>
            </a:r>
          </a:p>
          <a:p>
            <a:pPr marL="285750" indent="-285750" algn="l">
              <a:buFont typeface="Arial" panose="020B0604020202020204" pitchFamily="34" charset="0"/>
              <a:buChar char="•"/>
            </a:pPr>
            <a:r>
              <a:rPr lang="en-GB" b="0" i="0" u="none" strike="noStrike" baseline="0" dirty="0"/>
              <a:t>Assigning an appropriate </a:t>
            </a:r>
            <a:r>
              <a:rPr lang="en-GB" b="0" i="1" u="none" strike="noStrike" baseline="0" dirty="0"/>
              <a:t>a priori </a:t>
            </a:r>
            <a:r>
              <a:rPr lang="en-GB" b="0" i="0" u="none" strike="noStrike" baseline="0" dirty="0"/>
              <a:t>standard deviation to each observation is the way to achieve this</a:t>
            </a:r>
          </a:p>
          <a:p>
            <a:pPr marL="285750" indent="-285750" algn="l">
              <a:buFont typeface="Arial" panose="020B0604020202020204" pitchFamily="34" charset="0"/>
              <a:buChar char="•"/>
            </a:pPr>
            <a:r>
              <a:rPr lang="en-GB" b="0" i="0" u="none" strike="noStrike" baseline="0" dirty="0"/>
              <a:t>Standard deviations are applied through weighting matrix in least squares</a:t>
            </a:r>
          </a:p>
        </p:txBody>
      </p:sp>
    </p:spTree>
    <p:extLst>
      <p:ext uri="{BB962C8B-B14F-4D97-AF65-F5344CB8AC3E}">
        <p14:creationId xmlns:p14="http://schemas.microsoft.com/office/powerpoint/2010/main" val="649059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5961880-a563-4505-998d-f822ac64b06a">
      <Terms xmlns="http://schemas.microsoft.com/office/infopath/2007/PartnerControls"/>
    </lcf76f155ced4ddcb4097134ff3c332f>
    <TaxCatchAll xmlns="afee6905-51e4-4324-8fef-2f66402a4e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5A901888D89149A7818A7990E83AD8" ma:contentTypeVersion="13" ma:contentTypeDescription="Create a new document." ma:contentTypeScope="" ma:versionID="b496e55d39673dfcd3c4462a5d0c6c7c">
  <xsd:schema xmlns:xsd="http://www.w3.org/2001/XMLSchema" xmlns:xs="http://www.w3.org/2001/XMLSchema" xmlns:p="http://schemas.microsoft.com/office/2006/metadata/properties" xmlns:ns2="15961880-a563-4505-998d-f822ac64b06a" xmlns:ns3="afee6905-51e4-4324-8fef-2f66402a4ec9" targetNamespace="http://schemas.microsoft.com/office/2006/metadata/properties" ma:root="true" ma:fieldsID="07a68050f11f97ff7324d89f475d88c1" ns2:_="" ns3:_="">
    <xsd:import namespace="15961880-a563-4505-998d-f822ac64b06a"/>
    <xsd:import namespace="afee6905-51e4-4324-8fef-2f66402a4e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61880-a563-4505-998d-f822ac64b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e6905-51e4-4324-8fef-2f66402a4ec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578cd6-1eaf-41ad-8093-2a4b5ca16232}" ma:internalName="TaxCatchAll" ma:showField="CatchAllData" ma:web="afee6905-51e4-4324-8fef-2f66402a4e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E7B16F-3140-4D43-B879-F988CB580213}">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afee6905-51e4-4324-8fef-2f66402a4ec9"/>
    <ds:schemaRef ds:uri="http://schemas.openxmlformats.org/package/2006/metadata/core-properties"/>
    <ds:schemaRef ds:uri="http://purl.org/dc/dcmitype/"/>
    <ds:schemaRef ds:uri="http://schemas.microsoft.com/office/infopath/2007/PartnerControls"/>
    <ds:schemaRef ds:uri="15961880-a563-4505-998d-f822ac64b06a"/>
  </ds:schemaRefs>
</ds:datastoreItem>
</file>

<file path=customXml/itemProps2.xml><?xml version="1.0" encoding="utf-8"?>
<ds:datastoreItem xmlns:ds="http://schemas.openxmlformats.org/officeDocument/2006/customXml" ds:itemID="{E45E33F3-4768-4A8F-8E74-8B64226C339F}">
  <ds:schemaRefs>
    <ds:schemaRef ds:uri="http://schemas.microsoft.com/sharepoint/v3/contenttype/forms"/>
  </ds:schemaRefs>
</ds:datastoreItem>
</file>

<file path=customXml/itemProps3.xml><?xml version="1.0" encoding="utf-8"?>
<ds:datastoreItem xmlns:ds="http://schemas.openxmlformats.org/officeDocument/2006/customXml" ds:itemID="{972F9C18-96FC-4770-950F-B634C90C14D1}">
  <ds:schemaRefs>
    <ds:schemaRef ds:uri="15961880-a563-4505-998d-f822ac64b06a"/>
    <ds:schemaRef ds:uri="afee6905-51e4-4324-8fef-2f66402a4e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UN-GGCE-pptx-template</Template>
  <TotalTime>211</TotalTime>
  <Words>3172</Words>
  <Application>Microsoft Office PowerPoint</Application>
  <PresentationFormat>Widescreen</PresentationFormat>
  <Paragraphs>236</Paragraphs>
  <Slides>26</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Arial</vt:lpstr>
      <vt:lpstr>Arial Narrow</vt:lpstr>
      <vt:lpstr>Calibri</vt:lpstr>
      <vt:lpstr>Calibri Light</vt:lpstr>
      <vt:lpstr>Cambria Math</vt:lpstr>
      <vt:lpstr>Georgia</vt:lpstr>
      <vt:lpstr>Roboto</vt:lpstr>
      <vt:lpstr>Roboto Condensed</vt:lpstr>
      <vt:lpstr>STIXGeneral-webfont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GRS</dc:title>
  <dc:creator>Kowal, Sarah</dc:creator>
  <cp:lastModifiedBy>Nicholas Brown</cp:lastModifiedBy>
  <cp:revision>2</cp:revision>
  <dcterms:created xsi:type="dcterms:W3CDTF">2024-10-30T10:02:31Z</dcterms:created>
  <dcterms:modified xsi:type="dcterms:W3CDTF">2025-02-24T13:42:53Z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0x010100015A901888D89149A7818A7990E83AD8</vt:lpwstr>
  </property>
  <property fmtid="{D5CDD505-2E9C-101B-9397-08002B2CF9AE}" pid="3" name="MediaServiceImageTags">
    <vt:lpwstr/>
  </property>
</Properties>
</file>